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7" r:id="rId5"/>
    <p:sldId id="271" r:id="rId6"/>
    <p:sldId id="289" r:id="rId7"/>
    <p:sldId id="290" r:id="rId8"/>
    <p:sldId id="291" r:id="rId9"/>
    <p:sldId id="293" r:id="rId10"/>
    <p:sldId id="292" r:id="rId11"/>
    <p:sldId id="294" r:id="rId12"/>
    <p:sldId id="296" r:id="rId13"/>
    <p:sldId id="297" r:id="rId14"/>
    <p:sldId id="298" r:id="rId15"/>
    <p:sldId id="299" r:id="rId16"/>
    <p:sldId id="300" r:id="rId17"/>
    <p:sldId id="301" r:id="rId18"/>
    <p:sldId id="302" r:id="rId19"/>
    <p:sldId id="303" r:id="rId20"/>
    <p:sldId id="304" r:id="rId21"/>
    <p:sldId id="295" r:id="rId22"/>
    <p:sldId id="27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F9"/>
    <a:srgbClr val="DEE0F9"/>
    <a:srgbClr val="5C5BF8"/>
    <a:srgbClr val="F0F1FE"/>
    <a:srgbClr val="1918E8"/>
    <a:srgbClr val="0C0C88"/>
    <a:srgbClr val="6A6AFD"/>
    <a:srgbClr val="6363F5"/>
    <a:srgbClr val="1F1FC9"/>
    <a:srgbClr val="403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77"/>
    <p:restoredTop sz="94620"/>
  </p:normalViewPr>
  <p:slideViewPr>
    <p:cSldViewPr snapToGrid="0" snapToObjects="1">
      <p:cViewPr>
        <p:scale>
          <a:sx n="105" d="100"/>
          <a:sy n="105" d="100"/>
        </p:scale>
        <p:origin x="832" y="136"/>
      </p:cViewPr>
      <p:guideLst>
        <p:guide orient="horz"/>
        <p:guide pos="7680"/>
        <p:guide orient="horz" pos="4320"/>
        <p:guide orient="horz" pos="1659"/>
        <p:guide orient="horz" pos="623"/>
        <p:guide orient="horz" pos="346"/>
        <p:guide orient="horz" pos="4111"/>
        <p:guide pos="594"/>
        <p:guide pos="3852"/>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9" d="100"/>
          <a:sy n="129" d="100"/>
        </p:scale>
        <p:origin x="4024" y="21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4AFC0-EEF9-8D48-9409-ED29905CCA5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8F34B-23BE-8749-B2B6-B7D8D7D7CE7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detect_ssd()</a:t>
            </a:r>
            <a:r>
              <a:rPr lang="zh-CN" altLang="en-US"/>
              <a:t>里面的模型由</a:t>
            </a:r>
            <a:r>
              <a:rPr lang="en-US" altLang="zh-CN"/>
              <a:t>paddle</a:t>
            </a:r>
            <a:r>
              <a:rPr lang="zh-CN" altLang="en-US"/>
              <a:t>训练而来，转为</a:t>
            </a:r>
            <a:r>
              <a:rPr lang="en-US" altLang="zh-CN"/>
              <a:t>caffe</a:t>
            </a:r>
            <a:r>
              <a:rPr lang="zh-CN" altLang="en-US"/>
              <a:t>给</a:t>
            </a:r>
            <a:r>
              <a:rPr lang="en-US" altLang="zh-CN"/>
              <a:t>OpenCV</a:t>
            </a:r>
            <a:r>
              <a:rPr lang="zh-CN" altLang="en-US"/>
              <a:t>调用，因为</a:t>
            </a:r>
            <a:r>
              <a:rPr lang="en-US" altLang="zh-CN"/>
              <a:t>OpenCV</a:t>
            </a:r>
            <a:r>
              <a:rPr lang="zh-CN" altLang="en-US"/>
              <a:t>有很多易用模块让我们完成</a:t>
            </a:r>
            <a:r>
              <a:rPr lang="zh-CN" altLang="en-US"/>
              <a:t>开发。</a:t>
            </a:r>
            <a:endParaRPr lang="zh-CN" altLang="en-US"/>
          </a:p>
          <a:p>
            <a:r>
              <a:rPr lang="zh-CN" altLang="en-US"/>
              <a:t>识别字符的模型也是由模型训练而来，项目里提供了相关的训练</a:t>
            </a:r>
            <a:r>
              <a:rPr lang="zh-CN" altLang="en-US"/>
              <a:t>数据。[res, confidence, [left, top, right, bottom]]</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15"/>
          <a:stretch>
            <a:fillRect/>
          </a:stretch>
        </p:blipFill>
        <p:spPr>
          <a:xfrm>
            <a:off x="0" y="6394450"/>
            <a:ext cx="12192000" cy="4635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4.png"/><Relationship Id="rId10" Type="http://schemas.openxmlformats.org/officeDocument/2006/relationships/notesSlide" Target="../notesSlides/notesSlide3.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192000" cy="6858000"/>
          </a:xfrm>
          <a:prstGeom prst="rect">
            <a:avLst/>
          </a:prstGeom>
        </p:spPr>
      </p:pic>
      <p:sp>
        <p:nvSpPr>
          <p:cNvPr id="4" name="文本框 3"/>
          <p:cNvSpPr txBox="1"/>
          <p:nvPr/>
        </p:nvSpPr>
        <p:spPr>
          <a:xfrm>
            <a:off x="716376" y="2941207"/>
            <a:ext cx="10759440" cy="829945"/>
          </a:xfrm>
          <a:prstGeom prst="rect">
            <a:avLst/>
          </a:prstGeom>
          <a:noFill/>
        </p:spPr>
        <p:txBody>
          <a:bodyPr wrap="square" rtlCol="0">
            <a:spAutoFit/>
          </a:bodyPr>
          <a:lstStyle/>
          <a:p>
            <a:r>
              <a:rPr kumimoji="1" lang="zh-CN" altLang="en-US" sz="4800" b="1" dirty="0">
                <a:latin typeface="微软雅黑" panose="020B0503020204020204" pitchFamily="34" charset="-122"/>
                <a:ea typeface="微软雅黑" panose="020B0503020204020204" pitchFamily="34" charset="-122"/>
              </a:rPr>
              <a:t>基于单目视觉的车辆信息监测</a:t>
            </a:r>
            <a:endParaRPr kumimoji="1" lang="zh-CN" altLang="en-US"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27405" y="4157345"/>
            <a:ext cx="4883150" cy="570865"/>
          </a:xfrm>
          <a:prstGeom prst="rect">
            <a:avLst/>
          </a:prstGeom>
          <a:noFill/>
        </p:spPr>
        <p:txBody>
          <a:bodyPr wrap="square" rtlCol="0">
            <a:spAutoFit/>
          </a:bodyPr>
          <a:lstStyle/>
          <a:p>
            <a:pPr>
              <a:lnSpc>
                <a:spcPct val="130000"/>
              </a:lnSpc>
            </a:pPr>
            <a:r>
              <a:rPr kumimoji="1" lang="zh-CN" altLang="en-US" sz="2400" dirty="0">
                <a:latin typeface="微软雅黑 Light" panose="020B0502040204020203" pitchFamily="34" charset="-122"/>
                <a:ea typeface="微软雅黑 Light" panose="020B0502040204020203" pitchFamily="34" charset="-122"/>
              </a:rPr>
              <a:t>王荣胜</a:t>
            </a:r>
            <a:r>
              <a:rPr kumimoji="1" lang="en-US" altLang="en-US" sz="2400" dirty="0">
                <a:latin typeface="微软雅黑 Light" panose="020B0502040204020203" pitchFamily="34" charset="-122"/>
                <a:ea typeface="微软雅黑 Light" panose="020B0502040204020203" pitchFamily="34" charset="-122"/>
              </a:rPr>
              <a:t>／</a:t>
            </a:r>
            <a:r>
              <a:rPr kumimoji="1" lang="zh-CN" altLang="en-US" sz="2400" dirty="0">
                <a:latin typeface="微软雅黑 Light" panose="020B0502040204020203" pitchFamily="34" charset="-122"/>
                <a:ea typeface="微软雅黑 Light" panose="020B0502040204020203" pitchFamily="34" charset="-122"/>
              </a:rPr>
              <a:t>河南理工大学</a:t>
            </a:r>
            <a:r>
              <a:rPr kumimoji="1" lang="en-US" altLang="zh-CN" sz="2400" dirty="0">
                <a:latin typeface="微软雅黑 Light" panose="020B0502040204020203" pitchFamily="34" charset="-122"/>
                <a:ea typeface="微软雅黑 Light" panose="020B0502040204020203" pitchFamily="34" charset="-122"/>
              </a:rPr>
              <a:t> PPDE</a:t>
            </a:r>
            <a:endParaRPr kumimoji="1" lang="en-US" altLang="zh-CN" sz="2400" dirty="0">
              <a:latin typeface="微软雅黑 Light" panose="020B0502040204020203" pitchFamily="34" charset="-122"/>
              <a:ea typeface="微软雅黑 Light" panose="020B0502040204020203" pitchFamily="34" charset="-122"/>
            </a:endParaRPr>
          </a:p>
        </p:txBody>
      </p:sp>
      <p:cxnSp>
        <p:nvCxnSpPr>
          <p:cNvPr id="14" name="直线连接符 13"/>
          <p:cNvCxnSpPr/>
          <p:nvPr/>
        </p:nvCxnSpPr>
        <p:spPr>
          <a:xfrm>
            <a:off x="881800" y="3964536"/>
            <a:ext cx="1287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车型</a:t>
            </a:r>
            <a:r>
              <a:rPr lang="zh-CN" altLang="en-US" sz="3400" b="1" dirty="0">
                <a:latin typeface="微软雅黑" panose="020B0503020204020204" pitchFamily="34" charset="-122"/>
                <a:ea typeface="微软雅黑" panose="020B0503020204020204" pitchFamily="34" charset="-122"/>
              </a:rPr>
              <a:t>分类</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5" name="右箭头 4"/>
          <p:cNvSpPr/>
          <p:nvPr/>
        </p:nvSpPr>
        <p:spPr>
          <a:xfrm>
            <a:off x="3684839" y="3314269"/>
            <a:ext cx="1008214" cy="341864"/>
          </a:xfrm>
          <a:prstGeom prst="rightArrow">
            <a:avLst/>
          </a:prstGeom>
          <a:gradFill>
            <a:gsLst>
              <a:gs pos="0">
                <a:schemeClr val="accent1">
                  <a:lumMod val="5000"/>
                  <a:lumOff val="95000"/>
                  <a:alpha val="39000"/>
                </a:schemeClr>
              </a:gs>
              <a:gs pos="100000">
                <a:srgbClr val="5C5B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grpSp>
        <p:nvGrpSpPr>
          <p:cNvPr id="7" name="组合 6"/>
          <p:cNvGrpSpPr/>
          <p:nvPr/>
        </p:nvGrpSpPr>
        <p:grpSpPr>
          <a:xfrm>
            <a:off x="1228537" y="2468255"/>
            <a:ext cx="2509139" cy="2482230"/>
            <a:chOff x="1318108" y="2387516"/>
            <a:chExt cx="2509139" cy="2482230"/>
          </a:xfrm>
        </p:grpSpPr>
        <p:sp>
          <p:nvSpPr>
            <p:cNvPr id="8" name="椭圆 7"/>
            <p:cNvSpPr/>
            <p:nvPr/>
          </p:nvSpPr>
          <p:spPr>
            <a:xfrm>
              <a:off x="1501059" y="2387516"/>
              <a:ext cx="1906874" cy="1906874"/>
            </a:xfrm>
            <a:prstGeom prst="ellipse">
              <a:avLst/>
            </a:prstGeom>
            <a:solidFill>
              <a:srgbClr val="0300F9">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43" name="矩形 42"/>
            <p:cNvSpPr/>
            <p:nvPr/>
          </p:nvSpPr>
          <p:spPr>
            <a:xfrm>
              <a:off x="1965419" y="2617678"/>
              <a:ext cx="978153" cy="1446550"/>
            </a:xfrm>
            <a:prstGeom prst="rect">
              <a:avLst/>
            </a:prstGeom>
          </p:spPr>
          <p:txBody>
            <a:bodyPr wrap="none">
              <a:spAutoFit/>
            </a:bodyPr>
            <a:p>
              <a:r>
                <a:rPr lang="en-US" altLang="zh-CN" sz="8800" dirty="0">
                  <a:solidFill>
                    <a:schemeClr val="bg1"/>
                  </a:solidFill>
                  <a:latin typeface="微软雅黑 Light" panose="020B0502040204020203" pitchFamily="34" charset="-122"/>
                  <a:ea typeface="微软雅黑 Light" panose="020B0502040204020203" pitchFamily="34" charset="-122"/>
                </a:rPr>
                <a:t>A</a:t>
              </a:r>
              <a:endParaRPr lang="zh-CN" altLang="en-US" sz="8800" dirty="0">
                <a:solidFill>
                  <a:schemeClr val="bg1"/>
                </a:solidFill>
                <a:latin typeface="微软雅黑 Light" panose="020B0502040204020203" pitchFamily="34" charset="-122"/>
                <a:ea typeface="微软雅黑 Light" panose="020B0502040204020203" pitchFamily="34" charset="-122"/>
              </a:endParaRPr>
            </a:p>
          </p:txBody>
        </p:sp>
        <p:sp>
          <p:nvSpPr>
            <p:cNvPr id="45" name="矩形 44"/>
            <p:cNvSpPr/>
            <p:nvPr/>
          </p:nvSpPr>
          <p:spPr>
            <a:xfrm>
              <a:off x="1318108" y="4563041"/>
              <a:ext cx="2509139" cy="306705"/>
            </a:xfrm>
            <a:prstGeom prst="rect">
              <a:avLst/>
            </a:prstGeom>
          </p:spPr>
          <p:txBody>
            <a:bodyPr wrap="square">
              <a:spAutoFit/>
            </a:bodyPr>
            <a:p>
              <a:pPr algn="ctr">
                <a:spcBef>
                  <a:spcPts val="1000"/>
                </a:spcBef>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数据准备</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grpSp>
        <p:nvGrpSpPr>
          <p:cNvPr id="46" name="组合 45"/>
          <p:cNvGrpSpPr/>
          <p:nvPr/>
        </p:nvGrpSpPr>
        <p:grpSpPr>
          <a:xfrm>
            <a:off x="4950725" y="2468255"/>
            <a:ext cx="2509139" cy="2482230"/>
            <a:chOff x="1318108" y="2387516"/>
            <a:chExt cx="2509139" cy="2482230"/>
          </a:xfrm>
        </p:grpSpPr>
        <p:sp>
          <p:nvSpPr>
            <p:cNvPr id="47" name="椭圆 46"/>
            <p:cNvSpPr/>
            <p:nvPr/>
          </p:nvSpPr>
          <p:spPr>
            <a:xfrm>
              <a:off x="1501059" y="2387516"/>
              <a:ext cx="1906874" cy="1906874"/>
            </a:xfrm>
            <a:prstGeom prst="ellipse">
              <a:avLst/>
            </a:prstGeom>
            <a:solidFill>
              <a:srgbClr val="0300F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48" name="矩形 47"/>
            <p:cNvSpPr/>
            <p:nvPr/>
          </p:nvSpPr>
          <p:spPr>
            <a:xfrm>
              <a:off x="2030341" y="2617678"/>
              <a:ext cx="848309" cy="1446550"/>
            </a:xfrm>
            <a:prstGeom prst="rect">
              <a:avLst/>
            </a:prstGeom>
          </p:spPr>
          <p:txBody>
            <a:bodyPr wrap="none">
              <a:spAutoFit/>
            </a:bodyPr>
            <a:p>
              <a:r>
                <a:rPr lang="en-US" altLang="zh-CN" sz="8800" dirty="0">
                  <a:solidFill>
                    <a:schemeClr val="bg1"/>
                  </a:solidFill>
                  <a:latin typeface="微软雅黑 Light" panose="020B0502040204020203" pitchFamily="34" charset="-122"/>
                  <a:ea typeface="微软雅黑 Light" panose="020B0502040204020203" pitchFamily="34" charset="-122"/>
                </a:rPr>
                <a:t>B</a:t>
              </a:r>
              <a:endParaRPr lang="zh-CN" altLang="en-US" sz="8800" dirty="0">
                <a:solidFill>
                  <a:schemeClr val="bg1"/>
                </a:solidFill>
                <a:latin typeface="微软雅黑 Light" panose="020B0502040204020203" pitchFamily="34" charset="-122"/>
                <a:ea typeface="微软雅黑 Light" panose="020B0502040204020203" pitchFamily="34" charset="-122"/>
              </a:endParaRPr>
            </a:p>
          </p:txBody>
        </p:sp>
        <p:sp>
          <p:nvSpPr>
            <p:cNvPr id="49" name="矩形 48"/>
            <p:cNvSpPr/>
            <p:nvPr/>
          </p:nvSpPr>
          <p:spPr>
            <a:xfrm>
              <a:off x="1318108" y="4563041"/>
              <a:ext cx="2509139" cy="306705"/>
            </a:xfrm>
            <a:prstGeom prst="rect">
              <a:avLst/>
            </a:prstGeom>
          </p:spPr>
          <p:txBody>
            <a:bodyPr wrap="square">
              <a:spAutoFit/>
            </a:bodyPr>
            <a:p>
              <a:pPr algn="ctr">
                <a:spcBef>
                  <a:spcPts val="1000"/>
                </a:spcBef>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文件配置及</a:t>
              </a: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训练</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grpSp>
        <p:nvGrpSpPr>
          <p:cNvPr id="51" name="组合 50"/>
          <p:cNvGrpSpPr/>
          <p:nvPr/>
        </p:nvGrpSpPr>
        <p:grpSpPr>
          <a:xfrm>
            <a:off x="8821191" y="2468255"/>
            <a:ext cx="2509139" cy="2503375"/>
            <a:chOff x="1318108" y="2387516"/>
            <a:chExt cx="2509139" cy="2503375"/>
          </a:xfrm>
        </p:grpSpPr>
        <p:sp>
          <p:nvSpPr>
            <p:cNvPr id="52" name="椭圆 51"/>
            <p:cNvSpPr/>
            <p:nvPr/>
          </p:nvSpPr>
          <p:spPr>
            <a:xfrm>
              <a:off x="1501059" y="2387516"/>
              <a:ext cx="1906874" cy="1906874"/>
            </a:xfrm>
            <a:prstGeom prst="ellipse">
              <a:avLst/>
            </a:prstGeom>
            <a:solidFill>
              <a:srgbClr val="030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53" name="矩形 52"/>
            <p:cNvSpPr/>
            <p:nvPr/>
          </p:nvSpPr>
          <p:spPr>
            <a:xfrm>
              <a:off x="1917594" y="2617678"/>
              <a:ext cx="941283" cy="1446550"/>
            </a:xfrm>
            <a:prstGeom prst="rect">
              <a:avLst/>
            </a:prstGeom>
          </p:spPr>
          <p:txBody>
            <a:bodyPr wrap="none">
              <a:spAutoFit/>
            </a:bodyPr>
            <a:p>
              <a:r>
                <a:rPr lang="en-US" altLang="zh-CN" sz="8800" dirty="0">
                  <a:solidFill>
                    <a:schemeClr val="bg1"/>
                  </a:solidFill>
                  <a:latin typeface="微软雅黑 Light" panose="020B0502040204020203" pitchFamily="34" charset="-122"/>
                  <a:ea typeface="微软雅黑 Light" panose="020B0502040204020203" pitchFamily="34" charset="-122"/>
                </a:rPr>
                <a:t>C</a:t>
              </a:r>
              <a:endParaRPr lang="zh-CN" altLang="en-US" sz="8800" dirty="0">
                <a:solidFill>
                  <a:schemeClr val="bg1"/>
                </a:solidFill>
                <a:latin typeface="微软雅黑 Light" panose="020B0502040204020203" pitchFamily="34" charset="-122"/>
                <a:ea typeface="微软雅黑 Light" panose="020B0502040204020203" pitchFamily="34" charset="-122"/>
              </a:endParaRPr>
            </a:p>
          </p:txBody>
        </p:sp>
        <p:sp>
          <p:nvSpPr>
            <p:cNvPr id="54" name="矩形 53"/>
            <p:cNvSpPr/>
            <p:nvPr/>
          </p:nvSpPr>
          <p:spPr>
            <a:xfrm>
              <a:off x="1318108" y="4584186"/>
              <a:ext cx="2509139" cy="306705"/>
            </a:xfrm>
            <a:prstGeom prst="rect">
              <a:avLst/>
            </a:prstGeom>
          </p:spPr>
          <p:txBody>
            <a:bodyPr wrap="square">
              <a:spAutoFit/>
            </a:bodyPr>
            <a:p>
              <a:pPr algn="ctr">
                <a:spcBef>
                  <a:spcPts val="1000"/>
                </a:spcBef>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模型测试</a:t>
              </a:r>
              <a:endParaRPr lang="zh-CN" altLang="en-US"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sp>
        <p:nvSpPr>
          <p:cNvPr id="55" name="右箭头 54"/>
          <p:cNvSpPr/>
          <p:nvPr/>
        </p:nvSpPr>
        <p:spPr>
          <a:xfrm>
            <a:off x="7535966" y="3314269"/>
            <a:ext cx="1008214" cy="341864"/>
          </a:xfrm>
          <a:prstGeom prst="rightArrow">
            <a:avLst/>
          </a:prstGeom>
          <a:gradFill>
            <a:gsLst>
              <a:gs pos="0">
                <a:schemeClr val="accent1">
                  <a:lumMod val="5000"/>
                  <a:lumOff val="95000"/>
                  <a:alpha val="39000"/>
                </a:schemeClr>
              </a:gs>
              <a:gs pos="100000">
                <a:srgbClr val="5C5B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3" name="TextBox 6"/>
          <p:cNvSpPr txBox="1"/>
          <p:nvPr/>
        </p:nvSpPr>
        <p:spPr>
          <a:xfrm>
            <a:off x="842963" y="1395030"/>
            <a:ext cx="5319590" cy="430530"/>
          </a:xfrm>
          <a:prstGeom prst="rect">
            <a:avLst/>
          </a:prstGeom>
          <a:noFill/>
        </p:spPr>
        <p:txBody>
          <a:bodyPr wrap="square" lIns="0" tIns="36000" rIns="216000" bIns="36000" rtlCol="0">
            <a:spAutoFit/>
          </a:bodyPr>
          <a:p>
            <a:pPr>
              <a:lnSpc>
                <a:spcPct val="130000"/>
              </a:lnSpc>
              <a:spcBef>
                <a:spcPts val="1000"/>
              </a:spcBef>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项目开发</a:t>
            </a: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流程</a:t>
            </a:r>
            <a:endPar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车型</a:t>
            </a:r>
            <a:r>
              <a:rPr lang="zh-CN" altLang="en-US" sz="3400" b="1" dirty="0">
                <a:latin typeface="微软雅黑" panose="020B0503020204020204" pitchFamily="34" charset="-122"/>
                <a:ea typeface="微软雅黑" panose="020B0503020204020204" pitchFamily="34" charset="-122"/>
              </a:rPr>
              <a:t>分类</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23" name="TextBox 6"/>
          <p:cNvSpPr txBox="1"/>
          <p:nvPr/>
        </p:nvSpPr>
        <p:spPr>
          <a:xfrm>
            <a:off x="842963" y="1395030"/>
            <a:ext cx="5319590" cy="430530"/>
          </a:xfrm>
          <a:prstGeom prst="rect">
            <a:avLst/>
          </a:prstGeom>
          <a:noFill/>
        </p:spPr>
        <p:txBody>
          <a:bodyPr wrap="square" lIns="0" tIns="36000" rIns="216000" bIns="36000" rtlCol="0">
            <a:spAutoFit/>
          </a:bodyPr>
          <a:p>
            <a:pPr>
              <a:lnSpc>
                <a:spcPct val="130000"/>
              </a:lnSpc>
              <a:spcBef>
                <a:spcPts val="1000"/>
              </a:spcBef>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数据</a:t>
            </a: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准备</a:t>
            </a:r>
            <a:endPar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652145" y="1990090"/>
            <a:ext cx="6574790" cy="3644265"/>
          </a:xfrm>
          <a:prstGeom prst="rect">
            <a:avLst/>
          </a:prstGeom>
        </p:spPr>
      </p:pic>
      <p:sp>
        <p:nvSpPr>
          <p:cNvPr id="6" name="文本框 5"/>
          <p:cNvSpPr txBox="1"/>
          <p:nvPr/>
        </p:nvSpPr>
        <p:spPr>
          <a:xfrm>
            <a:off x="7527290" y="2963545"/>
            <a:ext cx="4481195" cy="1476375"/>
          </a:xfrm>
          <a:prstGeom prst="rect">
            <a:avLst/>
          </a:prstGeom>
          <a:noFill/>
        </p:spPr>
        <p:txBody>
          <a:bodyPr wrap="square" rtlCol="0">
            <a:spAutoFit/>
          </a:bodyPr>
          <a:p>
            <a:pPr marL="285750" indent="-285750">
              <a:buFont typeface="Arial" panose="020B0604020202020204" pitchFamily="34" charset="0"/>
              <a:buChar char="•"/>
            </a:pPr>
            <a:r>
              <a:rPr lang="zh-CN" altLang="en-US"/>
              <a:t>本项目数据集基于自搜集数据</a:t>
            </a:r>
            <a:endParaRPr lang="zh-CN" altLang="en-US"/>
          </a:p>
          <a:p>
            <a:pPr marL="285750" indent="-285750">
              <a:buFont typeface="Arial" panose="020B0604020202020204" pitchFamily="34" charset="0"/>
              <a:buChar char="•"/>
            </a:pPr>
            <a:r>
              <a:rPr lang="zh-CN" altLang="en-US"/>
              <a:t>共</a:t>
            </a:r>
            <a:r>
              <a:rPr lang="en-US" altLang="zh-CN"/>
              <a:t>700</a:t>
            </a:r>
            <a:r>
              <a:rPr lang="zh-CN" altLang="en-US"/>
              <a:t>张车型图片</a:t>
            </a:r>
            <a:endParaRPr lang="zh-CN" altLang="en-US"/>
          </a:p>
          <a:p>
            <a:pPr marL="285750" indent="-285750">
              <a:buFont typeface="Arial" panose="020B0604020202020204" pitchFamily="34" charset="0"/>
              <a:buChar char="•"/>
            </a:pPr>
            <a:r>
              <a:rPr lang="zh-CN" altLang="en-US"/>
              <a:t>车型类别包括有：car、truck、bus、taix、SUV</a:t>
            </a:r>
            <a:endParaRPr lang="zh-CN" altLang="en-US"/>
          </a:p>
          <a:p>
            <a:pPr marL="285750" indent="-285750">
              <a:buFont typeface="Arial" panose="020B0604020202020204" pitchFamily="34" charset="0"/>
              <a:buChar char="•"/>
            </a:pPr>
            <a:r>
              <a:rPr lang="zh-CN" altLang="en-US"/>
              <a:t>采用</a:t>
            </a:r>
            <a:r>
              <a:rPr lang="en-US" altLang="zh-CN"/>
              <a:t>VOC</a:t>
            </a:r>
            <a:r>
              <a:rPr lang="zh-CN" altLang="en-US"/>
              <a:t>数据格式进行的</a:t>
            </a:r>
            <a:r>
              <a:rPr lang="zh-CN" altLang="en-US"/>
              <a:t>标注。</a:t>
            </a:r>
            <a:endParaRPr lang="zh-CN" altLang="en-US"/>
          </a:p>
        </p:txBody>
      </p:sp>
      <p:sp>
        <p:nvSpPr>
          <p:cNvPr id="10" name="TextBox 3"/>
          <p:cNvSpPr txBox="1"/>
          <p:nvPr/>
        </p:nvSpPr>
        <p:spPr>
          <a:xfrm>
            <a:off x="652145" y="5481955"/>
            <a:ext cx="11356340" cy="5141595"/>
          </a:xfrm>
          <a:prstGeom prst="rect">
            <a:avLst/>
          </a:prstGeom>
          <a:noFill/>
        </p:spPr>
        <p:txBody>
          <a:bodyPr wrap="square" lIns="0" tIns="36000" rIns="216000" bIns="36000" rtlCol="0">
            <a:spAutoFit/>
          </a:bodyPr>
          <a:p>
            <a:pPr>
              <a:lnSpc>
                <a:spcPct val="150000"/>
              </a:lnSpc>
              <a:spcBef>
                <a:spcPts val="1000"/>
              </a:spcBef>
            </a:pP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数据集</a:t>
            </a: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链接：https://aistudio.baidu.com/aistudio/datasetdetail/117212</a:t>
            </a:r>
            <a:endPar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车型</a:t>
            </a:r>
            <a:r>
              <a:rPr lang="zh-CN" altLang="en-US" sz="3400" b="1" dirty="0">
                <a:latin typeface="微软雅黑" panose="020B0503020204020204" pitchFamily="34" charset="-122"/>
                <a:ea typeface="微软雅黑" panose="020B0503020204020204" pitchFamily="34" charset="-122"/>
              </a:rPr>
              <a:t>分类</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23" name="TextBox 6"/>
          <p:cNvSpPr txBox="1"/>
          <p:nvPr/>
        </p:nvSpPr>
        <p:spPr>
          <a:xfrm>
            <a:off x="842963" y="1395030"/>
            <a:ext cx="5319590" cy="430530"/>
          </a:xfrm>
          <a:prstGeom prst="rect">
            <a:avLst/>
          </a:prstGeom>
          <a:noFill/>
        </p:spPr>
        <p:txBody>
          <a:bodyPr wrap="square" lIns="0" tIns="36000" rIns="216000" bIns="36000" rtlCol="0">
            <a:spAutoFit/>
          </a:bodyPr>
          <a:p>
            <a:pPr>
              <a:lnSpc>
                <a:spcPct val="130000"/>
              </a:lnSpc>
              <a:spcBef>
                <a:spcPts val="1000"/>
              </a:spcBef>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文件配置及</a:t>
            </a: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训练</a:t>
            </a:r>
            <a:endPar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687705" y="2094230"/>
            <a:ext cx="7595870" cy="1198880"/>
          </a:xfrm>
          <a:prstGeom prst="rect">
            <a:avLst/>
          </a:prstGeom>
          <a:noFill/>
        </p:spPr>
        <p:txBody>
          <a:bodyPr wrap="square" rtlCol="0">
            <a:spAutoFit/>
          </a:bodyPr>
          <a:p>
            <a:r>
              <a:rPr lang="zh-CN" altLang="en-US"/>
              <a:t>打开PaddleDetection/configs/ppyolo/ppyolov2_r50vd_dcn_voc.yml，配置一些必要</a:t>
            </a:r>
            <a:r>
              <a:rPr lang="zh-CN" altLang="en-US"/>
              <a:t>信息：</a:t>
            </a:r>
            <a:endParaRPr lang="zh-CN" altLang="en-US"/>
          </a:p>
          <a:p>
            <a:endParaRPr lang="zh-CN" altLang="en-US"/>
          </a:p>
          <a:p>
            <a:endParaRPr lang="zh-CN" altLang="en-US"/>
          </a:p>
        </p:txBody>
      </p:sp>
      <p:pic>
        <p:nvPicPr>
          <p:cNvPr id="7" name="图片 6"/>
          <p:cNvPicPr>
            <a:picLocks noChangeAspect="1"/>
          </p:cNvPicPr>
          <p:nvPr/>
        </p:nvPicPr>
        <p:blipFill>
          <a:blip r:embed="rId3"/>
          <a:stretch>
            <a:fillRect/>
          </a:stretch>
        </p:blipFill>
        <p:spPr>
          <a:xfrm>
            <a:off x="742950" y="2672715"/>
            <a:ext cx="5168265" cy="3531870"/>
          </a:xfrm>
          <a:prstGeom prst="rect">
            <a:avLst/>
          </a:prstGeom>
        </p:spPr>
      </p:pic>
      <p:sp>
        <p:nvSpPr>
          <p:cNvPr id="8" name="文本框 7"/>
          <p:cNvSpPr txBox="1"/>
          <p:nvPr/>
        </p:nvSpPr>
        <p:spPr>
          <a:xfrm>
            <a:off x="6162675" y="4845050"/>
            <a:ext cx="4972685" cy="1198880"/>
          </a:xfrm>
          <a:prstGeom prst="rect">
            <a:avLst/>
          </a:prstGeom>
          <a:noFill/>
        </p:spPr>
        <p:txBody>
          <a:bodyPr wrap="square" rtlCol="0">
            <a:spAutoFit/>
          </a:bodyPr>
          <a:p>
            <a:r>
              <a:rPr lang="zh-CN" altLang="en-US"/>
              <a:t>一键开启</a:t>
            </a:r>
            <a:r>
              <a:rPr lang="zh-CN" altLang="en-US"/>
              <a:t>训练：</a:t>
            </a:r>
            <a:endParaRPr lang="zh-CN" altLang="en-US"/>
          </a:p>
          <a:p>
            <a:endParaRPr lang="zh-CN" altLang="en-US"/>
          </a:p>
          <a:p>
            <a:r>
              <a:rPr lang="zh-CN" altLang="en-US"/>
              <a:t>!python -u tools/train.py -c </a:t>
            </a:r>
            <a:r>
              <a:rPr lang="zh-CN" altLang="en-US">
                <a:sym typeface="+mn-ea"/>
              </a:rPr>
              <a:t>configs/ppyolo/ppyolov2_r50vd_dcn_voc.yml</a:t>
            </a:r>
            <a:r>
              <a:rPr lang="zh-CN" altLang="en-US"/>
              <a:t> </a:t>
            </a:r>
            <a:endParaRPr lang="zh-CN" altLang="en-US"/>
          </a:p>
        </p:txBody>
      </p:sp>
      <p:sp>
        <p:nvSpPr>
          <p:cNvPr id="12" name="下箭头 11"/>
          <p:cNvSpPr/>
          <p:nvPr/>
        </p:nvSpPr>
        <p:spPr>
          <a:xfrm>
            <a:off x="6038850" y="3110230"/>
            <a:ext cx="1793875" cy="14147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车型</a:t>
            </a:r>
            <a:r>
              <a:rPr lang="zh-CN" altLang="en-US" sz="3400" b="1" dirty="0">
                <a:latin typeface="微软雅黑" panose="020B0503020204020204" pitchFamily="34" charset="-122"/>
                <a:ea typeface="微软雅黑" panose="020B0503020204020204" pitchFamily="34" charset="-122"/>
              </a:rPr>
              <a:t>分类</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23" name="TextBox 6"/>
          <p:cNvSpPr txBox="1"/>
          <p:nvPr/>
        </p:nvSpPr>
        <p:spPr>
          <a:xfrm>
            <a:off x="842963" y="1395030"/>
            <a:ext cx="5319590" cy="430530"/>
          </a:xfrm>
          <a:prstGeom prst="rect">
            <a:avLst/>
          </a:prstGeom>
          <a:noFill/>
        </p:spPr>
        <p:txBody>
          <a:bodyPr wrap="square" lIns="0" tIns="36000" rIns="216000" bIns="36000" rtlCol="0">
            <a:spAutoFit/>
          </a:bodyPr>
          <a:p>
            <a:pPr>
              <a:lnSpc>
                <a:spcPct val="130000"/>
              </a:lnSpc>
              <a:spcBef>
                <a:spcPts val="1000"/>
              </a:spcBef>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模型测试</a:t>
            </a:r>
            <a:endPar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915670" y="1948180"/>
            <a:ext cx="7950835" cy="1198880"/>
          </a:xfrm>
          <a:prstGeom prst="rect">
            <a:avLst/>
          </a:prstGeom>
          <a:noFill/>
        </p:spPr>
        <p:txBody>
          <a:bodyPr wrap="square" rtlCol="0">
            <a:spAutoFit/>
          </a:bodyPr>
          <a:p>
            <a:r>
              <a:rPr lang="zh-CN" altLang="en-US"/>
              <a:t>一键开启</a:t>
            </a:r>
            <a:r>
              <a:rPr lang="zh-CN" altLang="en-US"/>
              <a:t>测试：</a:t>
            </a:r>
            <a:endParaRPr lang="zh-CN" altLang="en-US"/>
          </a:p>
          <a:p>
            <a:r>
              <a:rPr lang="zh-CN" altLang="en-US"/>
              <a:t>!python tools/infer.py -c </a:t>
            </a:r>
            <a:r>
              <a:rPr lang="en-US" altLang="zh-CN"/>
              <a:t>.</a:t>
            </a:r>
            <a:r>
              <a:rPr lang="zh-CN" altLang="en-US"/>
              <a:t>/configs/ppyolo/ppyolov2_r50vd_dcn_voc.yml \</a:t>
            </a:r>
            <a:endParaRPr lang="zh-CN" altLang="en-US"/>
          </a:p>
          <a:p>
            <a:r>
              <a:rPr lang="zh-CN" altLang="en-US"/>
              <a:t>                       --infer_img=/home/aistudio/test/0822_6.jpg \</a:t>
            </a:r>
            <a:endParaRPr lang="zh-CN" altLang="en-US"/>
          </a:p>
          <a:p>
            <a:r>
              <a:rPr lang="zh-CN" altLang="en-US"/>
              <a:t>                       -o weights=/home/aistudio/model/best_model.pdparams</a:t>
            </a:r>
            <a:endParaRPr lang="zh-CN" altLang="en-US"/>
          </a:p>
        </p:txBody>
      </p:sp>
      <p:pic>
        <p:nvPicPr>
          <p:cNvPr id="8" name="图片 7"/>
          <p:cNvPicPr>
            <a:picLocks noChangeAspect="1"/>
          </p:cNvPicPr>
          <p:nvPr/>
        </p:nvPicPr>
        <p:blipFill>
          <a:blip r:embed="rId3"/>
          <a:stretch>
            <a:fillRect/>
          </a:stretch>
        </p:blipFill>
        <p:spPr>
          <a:xfrm>
            <a:off x="5403215" y="982345"/>
            <a:ext cx="4099560" cy="5372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车牌</a:t>
            </a:r>
            <a:r>
              <a:rPr lang="zh-CN" altLang="en-US" sz="3400" b="1" dirty="0">
                <a:latin typeface="微软雅黑" panose="020B0503020204020204" pitchFamily="34" charset="-122"/>
                <a:ea typeface="微软雅黑" panose="020B0503020204020204" pitchFamily="34" charset="-122"/>
              </a:rPr>
              <a:t>检测</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23" name="TextBox 6"/>
          <p:cNvSpPr txBox="1"/>
          <p:nvPr/>
        </p:nvSpPr>
        <p:spPr>
          <a:xfrm>
            <a:off x="842963" y="1395030"/>
            <a:ext cx="5319590" cy="430530"/>
          </a:xfrm>
          <a:prstGeom prst="rect">
            <a:avLst/>
          </a:prstGeom>
          <a:noFill/>
        </p:spPr>
        <p:txBody>
          <a:bodyPr wrap="square" lIns="0" tIns="36000" rIns="216000" bIns="36000" rtlCol="0">
            <a:spAutoFit/>
          </a:bodyPr>
          <a:p>
            <a:pPr>
              <a:lnSpc>
                <a:spcPct val="130000"/>
              </a:lnSpc>
              <a:spcBef>
                <a:spcPts val="1000"/>
              </a:spcBef>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检测</a:t>
            </a: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思路</a:t>
            </a:r>
            <a:endPar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471170" y="2046605"/>
            <a:ext cx="3198495" cy="1696085"/>
          </a:xfrm>
          <a:prstGeom prst="rect">
            <a:avLst/>
          </a:prstGeom>
        </p:spPr>
      </p:pic>
      <p:sp>
        <p:nvSpPr>
          <p:cNvPr id="6" name="右箭头 5"/>
          <p:cNvSpPr/>
          <p:nvPr/>
        </p:nvSpPr>
        <p:spPr>
          <a:xfrm>
            <a:off x="3796665" y="2817495"/>
            <a:ext cx="1471930" cy="26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796665" y="2449195"/>
            <a:ext cx="1602740" cy="368300"/>
          </a:xfrm>
          <a:prstGeom prst="rect">
            <a:avLst/>
          </a:prstGeom>
          <a:noFill/>
        </p:spPr>
        <p:txBody>
          <a:bodyPr wrap="square" rtlCol="0">
            <a:spAutoFit/>
          </a:bodyPr>
          <a:p>
            <a:r>
              <a:rPr lang="zh-CN" altLang="en-US"/>
              <a:t>detect_ssd</a:t>
            </a:r>
            <a:r>
              <a:rPr lang="en-US" altLang="zh-CN"/>
              <a:t>()</a:t>
            </a:r>
            <a:endParaRPr lang="en-US" altLang="zh-CN"/>
          </a:p>
        </p:txBody>
      </p:sp>
      <p:pic>
        <p:nvPicPr>
          <p:cNvPr id="10" name="图片 9"/>
          <p:cNvPicPr>
            <a:picLocks noChangeAspect="1"/>
          </p:cNvPicPr>
          <p:nvPr/>
        </p:nvPicPr>
        <p:blipFill>
          <a:blip r:embed="rId4"/>
          <a:stretch>
            <a:fillRect/>
          </a:stretch>
        </p:blipFill>
        <p:spPr>
          <a:xfrm>
            <a:off x="5526405" y="2508885"/>
            <a:ext cx="2221865" cy="881380"/>
          </a:xfrm>
          <a:prstGeom prst="rect">
            <a:avLst/>
          </a:prstGeom>
        </p:spPr>
      </p:pic>
      <p:sp>
        <p:nvSpPr>
          <p:cNvPr id="11" name="文本框 10"/>
          <p:cNvSpPr txBox="1"/>
          <p:nvPr/>
        </p:nvSpPr>
        <p:spPr>
          <a:xfrm>
            <a:off x="3888105" y="3081655"/>
            <a:ext cx="1420495" cy="306705"/>
          </a:xfrm>
          <a:prstGeom prst="rect">
            <a:avLst/>
          </a:prstGeom>
          <a:noFill/>
        </p:spPr>
        <p:txBody>
          <a:bodyPr wrap="square" rtlCol="0">
            <a:spAutoFit/>
          </a:bodyPr>
          <a:p>
            <a:r>
              <a:rPr lang="zh-CN" altLang="en-US" sz="1400"/>
              <a:t>检测裁剪</a:t>
            </a:r>
            <a:endParaRPr lang="zh-CN" altLang="en-US" sz="1400"/>
          </a:p>
        </p:txBody>
      </p:sp>
      <p:sp>
        <p:nvSpPr>
          <p:cNvPr id="12" name="右箭头 11"/>
          <p:cNvSpPr/>
          <p:nvPr/>
        </p:nvSpPr>
        <p:spPr>
          <a:xfrm>
            <a:off x="7875270" y="2817495"/>
            <a:ext cx="1471930" cy="26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7744460" y="2508885"/>
            <a:ext cx="1602740" cy="368300"/>
          </a:xfrm>
          <a:prstGeom prst="rect">
            <a:avLst/>
          </a:prstGeom>
          <a:noFill/>
        </p:spPr>
        <p:txBody>
          <a:bodyPr wrap="square" rtlCol="0">
            <a:spAutoFit/>
          </a:bodyPr>
          <a:p>
            <a:r>
              <a:t>loose_crop(</a:t>
            </a:r>
            <a:r>
              <a:rPr lang="en-US" altLang="zh-CN"/>
              <a:t>)</a:t>
            </a:r>
            <a:endParaRPr lang="en-US" altLang="zh-CN"/>
          </a:p>
        </p:txBody>
      </p:sp>
      <p:pic>
        <p:nvPicPr>
          <p:cNvPr id="14" name="图片 13"/>
          <p:cNvPicPr>
            <a:picLocks noChangeAspect="1"/>
          </p:cNvPicPr>
          <p:nvPr/>
        </p:nvPicPr>
        <p:blipFill>
          <a:blip r:embed="rId5"/>
          <a:stretch>
            <a:fillRect/>
          </a:stretch>
        </p:blipFill>
        <p:spPr>
          <a:xfrm>
            <a:off x="9474200" y="2736215"/>
            <a:ext cx="1674495" cy="427355"/>
          </a:xfrm>
          <a:prstGeom prst="rect">
            <a:avLst/>
          </a:prstGeom>
        </p:spPr>
      </p:pic>
      <p:sp>
        <p:nvSpPr>
          <p:cNvPr id="15" name="文本框 14"/>
          <p:cNvSpPr txBox="1"/>
          <p:nvPr/>
        </p:nvSpPr>
        <p:spPr>
          <a:xfrm>
            <a:off x="7875270" y="3081655"/>
            <a:ext cx="1420495" cy="306705"/>
          </a:xfrm>
          <a:prstGeom prst="rect">
            <a:avLst/>
          </a:prstGeom>
          <a:noFill/>
        </p:spPr>
        <p:txBody>
          <a:bodyPr wrap="square" rtlCol="0">
            <a:spAutoFit/>
          </a:bodyPr>
          <a:p>
            <a:r>
              <a:rPr lang="zh-CN" altLang="en-US" sz="1400"/>
              <a:t>精细化</a:t>
            </a:r>
            <a:r>
              <a:rPr lang="zh-CN" altLang="en-US" sz="1400"/>
              <a:t>识别</a:t>
            </a:r>
            <a:endParaRPr lang="zh-CN" altLang="en-US" sz="1400"/>
          </a:p>
        </p:txBody>
      </p:sp>
      <p:sp>
        <p:nvSpPr>
          <p:cNvPr id="16" name="下箭头 15"/>
          <p:cNvSpPr/>
          <p:nvPr/>
        </p:nvSpPr>
        <p:spPr>
          <a:xfrm>
            <a:off x="10238740" y="3388360"/>
            <a:ext cx="276225" cy="698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6"/>
          <a:stretch>
            <a:fillRect/>
          </a:stretch>
        </p:blipFill>
        <p:spPr>
          <a:xfrm>
            <a:off x="9532620" y="4184015"/>
            <a:ext cx="1595120" cy="405130"/>
          </a:xfrm>
          <a:prstGeom prst="rect">
            <a:avLst/>
          </a:prstGeom>
        </p:spPr>
      </p:pic>
      <p:sp>
        <p:nvSpPr>
          <p:cNvPr id="18" name="文本框 17"/>
          <p:cNvSpPr txBox="1"/>
          <p:nvPr/>
        </p:nvSpPr>
        <p:spPr>
          <a:xfrm>
            <a:off x="10504805" y="3520440"/>
            <a:ext cx="1420495" cy="306705"/>
          </a:xfrm>
          <a:prstGeom prst="rect">
            <a:avLst/>
          </a:prstGeom>
          <a:noFill/>
        </p:spPr>
        <p:txBody>
          <a:bodyPr wrap="square" rtlCol="0">
            <a:spAutoFit/>
          </a:bodyPr>
          <a:p>
            <a:r>
              <a:rPr lang="zh-CN" altLang="en-US" sz="1400"/>
              <a:t>转为</a:t>
            </a:r>
            <a:r>
              <a:rPr lang="zh-CN" altLang="en-US" sz="1400"/>
              <a:t>二值图</a:t>
            </a:r>
            <a:endParaRPr lang="zh-CN" altLang="en-US" sz="1400"/>
          </a:p>
        </p:txBody>
      </p:sp>
      <p:sp>
        <p:nvSpPr>
          <p:cNvPr id="19" name="左箭头 18"/>
          <p:cNvSpPr/>
          <p:nvPr/>
        </p:nvSpPr>
        <p:spPr>
          <a:xfrm>
            <a:off x="7875270" y="4266565"/>
            <a:ext cx="1541145" cy="2914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p:cNvPicPr>
            <a:picLocks noChangeAspect="1"/>
          </p:cNvPicPr>
          <p:nvPr/>
        </p:nvPicPr>
        <p:blipFill>
          <a:blip r:embed="rId7"/>
          <a:stretch>
            <a:fillRect/>
          </a:stretch>
        </p:blipFill>
        <p:spPr>
          <a:xfrm>
            <a:off x="7268210" y="4135120"/>
            <a:ext cx="421005" cy="554355"/>
          </a:xfrm>
          <a:prstGeom prst="rect">
            <a:avLst/>
          </a:prstGeom>
        </p:spPr>
      </p:pic>
      <p:sp>
        <p:nvSpPr>
          <p:cNvPr id="21" name="文本框 20"/>
          <p:cNvSpPr txBox="1"/>
          <p:nvPr/>
        </p:nvSpPr>
        <p:spPr>
          <a:xfrm>
            <a:off x="8053705" y="4589145"/>
            <a:ext cx="1420495" cy="306705"/>
          </a:xfrm>
          <a:prstGeom prst="rect">
            <a:avLst/>
          </a:prstGeom>
          <a:noFill/>
        </p:spPr>
        <p:txBody>
          <a:bodyPr wrap="square" rtlCol="0">
            <a:spAutoFit/>
          </a:bodyPr>
          <a:p>
            <a:r>
              <a:rPr lang="zh-CN" altLang="en-US" sz="1400"/>
              <a:t>切割单</a:t>
            </a:r>
            <a:r>
              <a:rPr lang="zh-CN" altLang="en-US" sz="1400"/>
              <a:t>字符</a:t>
            </a:r>
            <a:endParaRPr lang="zh-CN" altLang="en-US" sz="1400"/>
          </a:p>
        </p:txBody>
      </p:sp>
      <p:sp>
        <p:nvSpPr>
          <p:cNvPr id="22" name="文本框 21"/>
          <p:cNvSpPr txBox="1"/>
          <p:nvPr/>
        </p:nvSpPr>
        <p:spPr>
          <a:xfrm>
            <a:off x="742950" y="4266565"/>
            <a:ext cx="4208780" cy="368300"/>
          </a:xfrm>
          <a:prstGeom prst="rect">
            <a:avLst/>
          </a:prstGeom>
          <a:noFill/>
        </p:spPr>
        <p:txBody>
          <a:bodyPr wrap="none" rtlCol="0">
            <a:spAutoFit/>
          </a:bodyPr>
          <a:p>
            <a:pPr algn="l"/>
            <a:r>
              <a:rPr lang="zh-CN" altLang="en-US"/>
              <a:t>[res, confidence, [left, top, right, bottom]]</a:t>
            </a:r>
            <a:endParaRPr lang="zh-CN" altLang="en-US"/>
          </a:p>
        </p:txBody>
      </p:sp>
      <p:sp>
        <p:nvSpPr>
          <p:cNvPr id="24" name="左箭头 23"/>
          <p:cNvSpPr/>
          <p:nvPr/>
        </p:nvSpPr>
        <p:spPr>
          <a:xfrm>
            <a:off x="5362575" y="4266565"/>
            <a:ext cx="1541145" cy="2914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5483225" y="4589145"/>
            <a:ext cx="1420495" cy="521970"/>
          </a:xfrm>
          <a:prstGeom prst="rect">
            <a:avLst/>
          </a:prstGeom>
          <a:noFill/>
        </p:spPr>
        <p:txBody>
          <a:bodyPr wrap="square" rtlCol="0">
            <a:spAutoFit/>
          </a:bodyPr>
          <a:p>
            <a:r>
              <a:rPr lang="zh-CN" altLang="en-US" sz="1400"/>
              <a:t>调用训练好的</a:t>
            </a:r>
            <a:r>
              <a:rPr lang="zh-CN" altLang="en-US" sz="1400"/>
              <a:t>模型</a:t>
            </a:r>
            <a:endParaRPr lang="zh-CN" altLang="en-US" sz="1400"/>
          </a:p>
        </p:txBody>
      </p:sp>
      <p:sp>
        <p:nvSpPr>
          <p:cNvPr id="28" name="下箭头 27"/>
          <p:cNvSpPr/>
          <p:nvPr/>
        </p:nvSpPr>
        <p:spPr>
          <a:xfrm rot="18180000">
            <a:off x="2348230" y="4702175"/>
            <a:ext cx="276225" cy="698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p:cNvPicPr>
            <a:picLocks noChangeAspect="1"/>
          </p:cNvPicPr>
          <p:nvPr/>
        </p:nvPicPr>
        <p:blipFill>
          <a:blip r:embed="rId8"/>
          <a:stretch>
            <a:fillRect/>
          </a:stretch>
        </p:blipFill>
        <p:spPr>
          <a:xfrm>
            <a:off x="3028950" y="5279390"/>
            <a:ext cx="3791585" cy="9937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车牌</a:t>
            </a:r>
            <a:r>
              <a:rPr lang="zh-CN" altLang="en-US" sz="3400" b="1" dirty="0">
                <a:latin typeface="微软雅黑" panose="020B0503020204020204" pitchFamily="34" charset="-122"/>
                <a:ea typeface="微软雅黑" panose="020B0503020204020204" pitchFamily="34" charset="-122"/>
              </a:rPr>
              <a:t>检测</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23" name="TextBox 6"/>
          <p:cNvSpPr txBox="1"/>
          <p:nvPr/>
        </p:nvSpPr>
        <p:spPr>
          <a:xfrm>
            <a:off x="842963" y="1395030"/>
            <a:ext cx="5319590" cy="430530"/>
          </a:xfrm>
          <a:prstGeom prst="rect">
            <a:avLst/>
          </a:prstGeom>
          <a:noFill/>
        </p:spPr>
        <p:txBody>
          <a:bodyPr wrap="square" lIns="0" tIns="36000" rIns="216000" bIns="36000" rtlCol="0">
            <a:spAutoFit/>
          </a:bodyPr>
          <a:p>
            <a:pPr>
              <a:lnSpc>
                <a:spcPct val="130000"/>
              </a:lnSpc>
              <a:spcBef>
                <a:spcPts val="1000"/>
              </a:spcBef>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其他</a:t>
            </a: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问题</a:t>
            </a:r>
            <a:endPar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5" name="Oval 3"/>
          <p:cNvSpPr/>
          <p:nvPr/>
        </p:nvSpPr>
        <p:spPr>
          <a:xfrm>
            <a:off x="843132" y="1980492"/>
            <a:ext cx="639629" cy="639629"/>
          </a:xfrm>
          <a:prstGeom prst="ellipse">
            <a:avLst/>
          </a:prstGeom>
          <a:solidFill>
            <a:srgbClr val="0300F9"/>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p>
            <a:pPr algn="ctr">
              <a:spcBef>
                <a:spcPts val="1000"/>
              </a:spcBef>
            </a:pPr>
            <a:r>
              <a:rPr lang="en-US" sz="1400" b="1" dirty="0">
                <a:solidFill>
                  <a:schemeClr val="bg1"/>
                </a:solidFill>
              </a:rPr>
              <a:t>01</a:t>
            </a:r>
            <a:endParaRPr lang="en-US" sz="1400" b="1" dirty="0">
              <a:solidFill>
                <a:schemeClr val="bg1"/>
              </a:solidFill>
            </a:endParaRPr>
          </a:p>
        </p:txBody>
      </p:sp>
      <p:sp>
        <p:nvSpPr>
          <p:cNvPr id="8" name="文本框 7"/>
          <p:cNvSpPr txBox="1"/>
          <p:nvPr/>
        </p:nvSpPr>
        <p:spPr>
          <a:xfrm>
            <a:off x="1482725" y="2119630"/>
            <a:ext cx="7049135" cy="368300"/>
          </a:xfrm>
          <a:prstGeom prst="rect">
            <a:avLst/>
          </a:prstGeom>
          <a:noFill/>
        </p:spPr>
        <p:txBody>
          <a:bodyPr wrap="square" rtlCol="0">
            <a:spAutoFit/>
          </a:bodyPr>
          <a:p>
            <a:r>
              <a:rPr lang="zh-CN" altLang="en-US"/>
              <a:t>一张图中会含有多个车牌，那么如何实现检测</a:t>
            </a:r>
            <a:r>
              <a:rPr lang="zh-CN" altLang="en-US"/>
              <a:t>呢？</a:t>
            </a:r>
            <a:endParaRPr lang="zh-CN" altLang="en-US"/>
          </a:p>
        </p:txBody>
      </p:sp>
      <p:sp>
        <p:nvSpPr>
          <p:cNvPr id="25" name="文本框 24"/>
          <p:cNvSpPr txBox="1"/>
          <p:nvPr/>
        </p:nvSpPr>
        <p:spPr>
          <a:xfrm>
            <a:off x="1482725" y="2553970"/>
            <a:ext cx="9899650" cy="645160"/>
          </a:xfrm>
          <a:prstGeom prst="rect">
            <a:avLst/>
          </a:prstGeom>
          <a:noFill/>
        </p:spPr>
        <p:txBody>
          <a:bodyPr wrap="square" rtlCol="0">
            <a:spAutoFit/>
          </a:bodyPr>
          <a:p>
            <a:r>
              <a:rPr lang="zh-CN" altLang="en-US"/>
              <a:t>其实很简答，我们只需要对图片进行读取，然后保存检测的每个车辆信息和车牌信息，之后调用项目中写好的绘制函数，就可以实现多个车牌的检测</a:t>
            </a:r>
            <a:r>
              <a:rPr lang="zh-CN" altLang="en-US"/>
              <a:t>了。</a:t>
            </a:r>
            <a:endParaRPr lang="zh-CN" altLang="en-US"/>
          </a:p>
        </p:txBody>
      </p:sp>
      <p:sp>
        <p:nvSpPr>
          <p:cNvPr id="26" name="Oval 3"/>
          <p:cNvSpPr/>
          <p:nvPr/>
        </p:nvSpPr>
        <p:spPr>
          <a:xfrm>
            <a:off x="843132" y="3449882"/>
            <a:ext cx="639629" cy="639629"/>
          </a:xfrm>
          <a:prstGeom prst="ellipse">
            <a:avLst/>
          </a:prstGeom>
          <a:solidFill>
            <a:srgbClr val="0300F9"/>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p>
            <a:pPr algn="ctr">
              <a:spcBef>
                <a:spcPts val="1000"/>
              </a:spcBef>
            </a:pPr>
            <a:r>
              <a:rPr lang="en-US" sz="1400" b="1" dirty="0">
                <a:solidFill>
                  <a:schemeClr val="bg1"/>
                </a:solidFill>
              </a:rPr>
              <a:t>02</a:t>
            </a:r>
            <a:endParaRPr lang="en-US" sz="1400" b="1" dirty="0">
              <a:solidFill>
                <a:schemeClr val="bg1"/>
              </a:solidFill>
            </a:endParaRPr>
          </a:p>
        </p:txBody>
      </p:sp>
      <p:sp>
        <p:nvSpPr>
          <p:cNvPr id="30" name="文本框 29"/>
          <p:cNvSpPr txBox="1"/>
          <p:nvPr/>
        </p:nvSpPr>
        <p:spPr>
          <a:xfrm>
            <a:off x="1482725" y="3589020"/>
            <a:ext cx="7049135" cy="368300"/>
          </a:xfrm>
          <a:prstGeom prst="rect">
            <a:avLst/>
          </a:prstGeom>
          <a:noFill/>
        </p:spPr>
        <p:txBody>
          <a:bodyPr wrap="square" rtlCol="0">
            <a:spAutoFit/>
          </a:bodyPr>
          <a:p>
            <a:r>
              <a:rPr lang="zh-CN" altLang="en-US"/>
              <a:t>上述中都是图片的识别思路，如果是视频</a:t>
            </a:r>
            <a:r>
              <a:rPr lang="zh-CN" altLang="en-US"/>
              <a:t>呢？</a:t>
            </a:r>
            <a:endParaRPr lang="zh-CN" altLang="en-US"/>
          </a:p>
        </p:txBody>
      </p:sp>
      <p:sp>
        <p:nvSpPr>
          <p:cNvPr id="31" name="文本框 30"/>
          <p:cNvSpPr txBox="1"/>
          <p:nvPr/>
        </p:nvSpPr>
        <p:spPr>
          <a:xfrm>
            <a:off x="1482725" y="3978275"/>
            <a:ext cx="9899650" cy="645160"/>
          </a:xfrm>
          <a:prstGeom prst="rect">
            <a:avLst/>
          </a:prstGeom>
          <a:noFill/>
        </p:spPr>
        <p:txBody>
          <a:bodyPr wrap="square" rtlCol="0">
            <a:spAutoFit/>
          </a:bodyPr>
          <a:p>
            <a:r>
              <a:rPr lang="zh-CN" altLang="en-US"/>
              <a:t>我们都知道其实视频就是图片连续多帧快速的播放联系起来的，那么我们检测视频和检测图片又有什么大的区别呢，只不过我们把视频分成一帧一帧的检测，然后将检测的结果映射成视频</a:t>
            </a:r>
            <a:r>
              <a:rPr lang="zh-CN" altLang="en-US"/>
              <a:t>罢了。</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车速</a:t>
            </a:r>
            <a:r>
              <a:rPr lang="zh-CN" altLang="en-US" sz="3400" b="1" dirty="0">
                <a:latin typeface="微软雅黑" panose="020B0503020204020204" pitchFamily="34" charset="-122"/>
                <a:ea typeface="微软雅黑" panose="020B0503020204020204" pitchFamily="34" charset="-122"/>
              </a:rPr>
              <a:t>测量</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23" name="TextBox 6"/>
          <p:cNvSpPr txBox="1"/>
          <p:nvPr/>
        </p:nvSpPr>
        <p:spPr>
          <a:xfrm>
            <a:off x="842963" y="1395030"/>
            <a:ext cx="5319590" cy="430530"/>
          </a:xfrm>
          <a:prstGeom prst="rect">
            <a:avLst/>
          </a:prstGeom>
          <a:noFill/>
        </p:spPr>
        <p:txBody>
          <a:bodyPr wrap="square" lIns="0" tIns="36000" rIns="216000" bIns="36000" rtlCol="0">
            <a:spAutoFit/>
          </a:bodyPr>
          <a:p>
            <a:pPr>
              <a:lnSpc>
                <a:spcPct val="130000"/>
              </a:lnSpc>
              <a:spcBef>
                <a:spcPts val="1000"/>
              </a:spcBef>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如何测算</a:t>
            </a: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车速？</a:t>
            </a:r>
            <a:endPar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386080" y="1968500"/>
            <a:ext cx="7341870" cy="3321685"/>
          </a:xfrm>
          <a:prstGeom prst="rect">
            <a:avLst/>
          </a:prstGeom>
        </p:spPr>
      </p:pic>
      <p:sp>
        <p:nvSpPr>
          <p:cNvPr id="6" name="文本框 5"/>
          <p:cNvSpPr txBox="1"/>
          <p:nvPr/>
        </p:nvSpPr>
        <p:spPr>
          <a:xfrm>
            <a:off x="7727950" y="1056005"/>
            <a:ext cx="4464050" cy="4523105"/>
          </a:xfrm>
          <a:prstGeom prst="rect">
            <a:avLst/>
          </a:prstGeom>
          <a:noFill/>
        </p:spPr>
        <p:txBody>
          <a:bodyPr wrap="square" rtlCol="0">
            <a:spAutoFit/>
          </a:bodyPr>
          <a:p>
            <a:r>
              <a:rPr lang="zh-CN" altLang="en-US"/>
              <a:t>检测完车辆以后，就要对视频进行测速，测速是指将摄像机拍摄的车辆行驶图像序列，运用图像处理技术进行分析，并通过</a:t>
            </a:r>
            <a:r>
              <a:rPr lang="zh-CN" altLang="en-US" b="1"/>
              <a:t>摄像机的位置</a:t>
            </a:r>
            <a:r>
              <a:rPr lang="zh-CN" altLang="en-US"/>
              <a:t>建立图像像素坐标与空间中对应点的世界坐标的</a:t>
            </a:r>
            <a:r>
              <a:rPr lang="zh-CN" altLang="en-US" b="1"/>
              <a:t>映射关系</a:t>
            </a:r>
            <a:r>
              <a:rPr lang="zh-CN" altLang="en-US"/>
              <a:t>，获取车辆一段时间内的实际位移，从而求出车速。</a:t>
            </a:r>
            <a:endParaRPr lang="zh-CN" altLang="en-US"/>
          </a:p>
          <a:p>
            <a:endParaRPr lang="zh-CN" altLang="en-US"/>
          </a:p>
          <a:p>
            <a:r>
              <a:rPr lang="zh-CN" altLang="en-US"/>
              <a:t>具体来</a:t>
            </a:r>
            <a:r>
              <a:rPr lang="zh-CN" altLang="en-US"/>
              <a:t>说：</a:t>
            </a:r>
            <a:endParaRPr lang="zh-CN" altLang="en-US"/>
          </a:p>
          <a:p>
            <a:r>
              <a:rPr lang="en-US" altLang="zh-CN"/>
              <a:t>1. </a:t>
            </a:r>
            <a:r>
              <a:rPr lang="zh-CN" altLang="en-US" b="1"/>
              <a:t>时间尺度</a:t>
            </a:r>
            <a:r>
              <a:rPr lang="zh-CN" altLang="en-US"/>
              <a:t>这里我采用了读取视频的帧率，通过帧率计算每帧图片的时间间隔，从而得到时间。</a:t>
            </a:r>
            <a:endParaRPr lang="zh-CN" altLang="en-US"/>
          </a:p>
          <a:p>
            <a:r>
              <a:rPr lang="en-US" altLang="zh-CN"/>
              <a:t>2. </a:t>
            </a:r>
            <a:r>
              <a:rPr lang="zh-CN" altLang="en-US" b="1"/>
              <a:t>汽车位移尺度</a:t>
            </a:r>
            <a:r>
              <a:rPr lang="zh-CN" altLang="en-US"/>
              <a:t>我通过目标检测方法获得汽车移动的像素位移，</a:t>
            </a:r>
            <a:r>
              <a:rPr lang="zh-CN" altLang="en-US"/>
              <a:t>结合摄像机位置来建立图像像素坐标与空间中对应点的世界坐标的映射关系，从而计算出车的实际位置。</a:t>
            </a:r>
            <a:endParaRPr lang="zh-CN" altLang="en-US"/>
          </a:p>
        </p:txBody>
      </p:sp>
      <p:sp>
        <p:nvSpPr>
          <p:cNvPr id="10" name="TextBox 3"/>
          <p:cNvSpPr txBox="1"/>
          <p:nvPr/>
        </p:nvSpPr>
        <p:spPr>
          <a:xfrm>
            <a:off x="597535" y="5864225"/>
            <a:ext cx="11356340" cy="5141595"/>
          </a:xfrm>
          <a:prstGeom prst="rect">
            <a:avLst/>
          </a:prstGeom>
          <a:noFill/>
        </p:spPr>
        <p:txBody>
          <a:bodyPr wrap="square" lIns="0" tIns="36000" rIns="216000" bIns="36000" rtlCol="0">
            <a:spAutoFit/>
          </a:bodyPr>
          <a:p>
            <a:pPr>
              <a:lnSpc>
                <a:spcPct val="150000"/>
              </a:lnSpc>
              <a:spcBef>
                <a:spcPts val="1000"/>
              </a:spcBef>
            </a:pP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测速代码实现参考：https://aistudio.baidu.com/aistudio/projectdetail/2795851</a:t>
            </a:r>
            <a:r>
              <a:rPr kumimoji="1"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 </a:t>
            </a: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第</a:t>
            </a:r>
            <a:r>
              <a:rPr kumimoji="1"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4.2</a:t>
            </a: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部分</a:t>
            </a:r>
            <a:endPar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车速</a:t>
            </a:r>
            <a:r>
              <a:rPr lang="zh-CN" altLang="en-US" sz="3400" b="1" dirty="0">
                <a:latin typeface="微软雅黑" panose="020B0503020204020204" pitchFamily="34" charset="-122"/>
                <a:ea typeface="微软雅黑" panose="020B0503020204020204" pitchFamily="34" charset="-122"/>
              </a:rPr>
              <a:t>测量</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23" name="TextBox 6"/>
          <p:cNvSpPr txBox="1"/>
          <p:nvPr/>
        </p:nvSpPr>
        <p:spPr>
          <a:xfrm>
            <a:off x="842963" y="1395030"/>
            <a:ext cx="5319590" cy="430530"/>
          </a:xfrm>
          <a:prstGeom prst="rect">
            <a:avLst/>
          </a:prstGeom>
          <a:noFill/>
        </p:spPr>
        <p:txBody>
          <a:bodyPr wrap="square" lIns="0" tIns="36000" rIns="216000" bIns="36000" rtlCol="0">
            <a:spAutoFit/>
          </a:bodyPr>
          <a:p>
            <a:pPr>
              <a:lnSpc>
                <a:spcPct val="130000"/>
              </a:lnSpc>
              <a:spcBef>
                <a:spcPts val="1000"/>
              </a:spcBef>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合理</a:t>
            </a: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吗？</a:t>
            </a:r>
            <a:endPar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386080" y="1968500"/>
            <a:ext cx="7341870" cy="3321685"/>
          </a:xfrm>
          <a:prstGeom prst="rect">
            <a:avLst/>
          </a:prstGeom>
        </p:spPr>
      </p:pic>
      <p:sp>
        <p:nvSpPr>
          <p:cNvPr id="6" name="文本框 5"/>
          <p:cNvSpPr txBox="1"/>
          <p:nvPr/>
        </p:nvSpPr>
        <p:spPr>
          <a:xfrm>
            <a:off x="7792085" y="2336800"/>
            <a:ext cx="4378960" cy="2861310"/>
          </a:xfrm>
          <a:prstGeom prst="rect">
            <a:avLst/>
          </a:prstGeom>
          <a:noFill/>
        </p:spPr>
        <p:txBody>
          <a:bodyPr wrap="square" rtlCol="0">
            <a:spAutoFit/>
          </a:bodyPr>
          <a:p>
            <a:r>
              <a:rPr lang="zh-CN" altLang="en-US"/>
              <a:t>使用上述我所说的方法其实存在不合理性和存在</a:t>
            </a:r>
            <a:r>
              <a:rPr lang="zh-CN" altLang="en-US"/>
              <a:t>一些复杂</a:t>
            </a:r>
            <a:r>
              <a:rPr lang="zh-CN" altLang="en-US"/>
              <a:t>性：</a:t>
            </a:r>
            <a:endParaRPr lang="zh-CN" altLang="en-US"/>
          </a:p>
          <a:p>
            <a:endParaRPr lang="zh-CN" altLang="en-US"/>
          </a:p>
          <a:p>
            <a:r>
              <a:rPr lang="en-US" altLang="zh-CN"/>
              <a:t>1. </a:t>
            </a:r>
            <a:r>
              <a:rPr lang="zh-CN" altLang="en-US"/>
              <a:t>我们需要测速的位置的摄像机必须位置固定且在每处部署的相机位置不同，都需要人为的调整</a:t>
            </a:r>
            <a:r>
              <a:rPr lang="zh-CN" altLang="en-US"/>
              <a:t>参数。</a:t>
            </a:r>
            <a:endParaRPr lang="zh-CN" altLang="en-US"/>
          </a:p>
          <a:p>
            <a:r>
              <a:rPr lang="en-US" altLang="zh-CN"/>
              <a:t>2. </a:t>
            </a:r>
            <a:r>
              <a:rPr lang="zh-CN" altLang="en-US"/>
              <a:t>对于图像像素的坐标信息与空间中的世界坐标系虽然可以度量映射，但是缺乏</a:t>
            </a:r>
            <a:r>
              <a:rPr lang="zh-CN" altLang="en-US"/>
              <a:t>合理性。</a:t>
            </a:r>
            <a:endParaRPr lang="zh-CN" altLang="en-US"/>
          </a:p>
          <a:p>
            <a:r>
              <a:rPr lang="en-US" altLang="zh-CN"/>
              <a:t>3. </a:t>
            </a:r>
            <a:r>
              <a:rPr lang="zh-CN" altLang="en-US"/>
              <a:t>帧数跳跃太大，时间计算</a:t>
            </a:r>
            <a:r>
              <a:rPr lang="zh-CN" altLang="en-US"/>
              <a:t>不准确。</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总体</a:t>
            </a:r>
            <a:r>
              <a:rPr lang="zh-CN" altLang="en-US" sz="3400" b="1" dirty="0">
                <a:latin typeface="微软雅黑" panose="020B0503020204020204" pitchFamily="34" charset="-122"/>
                <a:ea typeface="微软雅黑" panose="020B0503020204020204" pitchFamily="34" charset="-122"/>
              </a:rPr>
              <a:t>流程</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8" name="文本框 7"/>
          <p:cNvSpPr txBox="1"/>
          <p:nvPr/>
        </p:nvSpPr>
        <p:spPr>
          <a:xfrm>
            <a:off x="6835140" y="2622550"/>
            <a:ext cx="5118735" cy="1753235"/>
          </a:xfrm>
          <a:prstGeom prst="rect">
            <a:avLst/>
          </a:prstGeom>
          <a:noFill/>
        </p:spPr>
        <p:txBody>
          <a:bodyPr wrap="square" rtlCol="0">
            <a:spAutoFit/>
          </a:bodyPr>
          <a:p>
            <a:r>
              <a:rPr lang="en-US" altLang="zh-CN"/>
              <a:t>1. </a:t>
            </a:r>
            <a:r>
              <a:rPr lang="zh-CN" altLang="en-US"/>
              <a:t>视频流或者图片；</a:t>
            </a:r>
            <a:endParaRPr lang="zh-CN" altLang="en-US"/>
          </a:p>
          <a:p>
            <a:r>
              <a:rPr lang="en-US" altLang="zh-CN"/>
              <a:t>2. </a:t>
            </a:r>
            <a:r>
              <a:rPr lang="en-US" altLang="zh-CN" b="1">
                <a:solidFill>
                  <a:schemeClr val="tx1"/>
                </a:solidFill>
              </a:rPr>
              <a:t>车辆目标检测</a:t>
            </a:r>
            <a:r>
              <a:rPr lang="zh-CN" altLang="en-US"/>
              <a:t>；</a:t>
            </a:r>
            <a:endParaRPr lang="zh-CN" altLang="en-US"/>
          </a:p>
          <a:p>
            <a:r>
              <a:rPr lang="en-US" altLang="zh-CN"/>
              <a:t>3. </a:t>
            </a:r>
            <a:r>
              <a:rPr lang="zh-CN" altLang="en-US"/>
              <a:t>将单个车辆的图像信息保留，并进行</a:t>
            </a:r>
            <a:r>
              <a:rPr lang="zh-CN" altLang="en-US" b="1">
                <a:solidFill>
                  <a:schemeClr val="tx1"/>
                </a:solidFill>
              </a:rPr>
              <a:t>车牌识别</a:t>
            </a:r>
            <a:r>
              <a:rPr lang="zh-CN" altLang="en-US"/>
              <a:t>与</a:t>
            </a:r>
            <a:r>
              <a:rPr lang="zh-CN" altLang="en-US" b="1"/>
              <a:t>车辆测速</a:t>
            </a:r>
            <a:r>
              <a:rPr lang="zh-CN" altLang="en-US"/>
              <a:t>；</a:t>
            </a:r>
            <a:endParaRPr lang="zh-CN" altLang="en-US"/>
          </a:p>
          <a:p>
            <a:r>
              <a:rPr lang="en-US" altLang="zh-CN"/>
              <a:t>4. </a:t>
            </a:r>
            <a:r>
              <a:rPr lang="zh-CN" altLang="en-US"/>
              <a:t>多个车辆信息融合给视频流或者</a:t>
            </a:r>
            <a:r>
              <a:rPr lang="zh-CN" altLang="en-US"/>
              <a:t>图片；</a:t>
            </a:r>
            <a:endParaRPr lang="zh-CN" altLang="en-US"/>
          </a:p>
          <a:p>
            <a:r>
              <a:rPr lang="en-US" altLang="zh-CN"/>
              <a:t>5. </a:t>
            </a:r>
            <a:r>
              <a:rPr lang="zh-CN" altLang="en-US"/>
              <a:t>返回</a:t>
            </a:r>
            <a:r>
              <a:rPr lang="zh-CN" altLang="en-US"/>
              <a:t>结果；</a:t>
            </a:r>
            <a:endParaRPr lang="zh-CN" altLang="en-US"/>
          </a:p>
        </p:txBody>
      </p:sp>
      <p:sp>
        <p:nvSpPr>
          <p:cNvPr id="10" name="TextBox 3"/>
          <p:cNvSpPr txBox="1"/>
          <p:nvPr/>
        </p:nvSpPr>
        <p:spPr>
          <a:xfrm>
            <a:off x="652145" y="5535930"/>
            <a:ext cx="11356340" cy="4690110"/>
          </a:xfrm>
          <a:prstGeom prst="rect">
            <a:avLst/>
          </a:prstGeom>
          <a:noFill/>
        </p:spPr>
        <p:txBody>
          <a:bodyPr wrap="square" lIns="0" tIns="36000" rIns="216000" bIns="36000" rtlCol="0">
            <a:spAutoFit/>
          </a:bodyPr>
          <a:p>
            <a:pPr>
              <a:lnSpc>
                <a:spcPct val="150000"/>
              </a:lnSpc>
              <a:spcBef>
                <a:spcPts val="1000"/>
              </a:spcBef>
            </a:pP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注：演示视频未固定摄像机位置，所以测速不准确！</a:t>
            </a: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a:t>
            </a:r>
            <a:r>
              <a:rPr lang="zh-CN" altLang="en-US" sz="3400" b="1" dirty="0">
                <a:solidFill>
                  <a:srgbClr val="0300F9"/>
                </a:solidFill>
                <a:latin typeface="微软雅黑" panose="020B0503020204020204" pitchFamily="34" charset="-122"/>
                <a:ea typeface="微软雅黑" panose="020B0503020204020204" pitchFamily="34" charset="-122"/>
              </a:rPr>
              <a:t>总结</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a:stretch>
            <a:fillRect/>
          </a:stretch>
        </p:blipFill>
        <p:spPr>
          <a:xfrm>
            <a:off x="10238972" y="443976"/>
            <a:ext cx="1953027" cy="545440"/>
          </a:xfrm>
          <a:prstGeom prst="rect">
            <a:avLst/>
          </a:prstGeom>
        </p:spPr>
      </p:pic>
      <p:sp>
        <p:nvSpPr>
          <p:cNvPr id="3" name="文本框 2"/>
          <p:cNvSpPr txBox="1"/>
          <p:nvPr/>
        </p:nvSpPr>
        <p:spPr>
          <a:xfrm>
            <a:off x="942975" y="1483995"/>
            <a:ext cx="10346055" cy="1476375"/>
          </a:xfrm>
          <a:prstGeom prst="rect">
            <a:avLst/>
          </a:prstGeom>
          <a:noFill/>
        </p:spPr>
        <p:txBody>
          <a:bodyPr wrap="square" rtlCol="0">
            <a:spAutoFit/>
          </a:bodyPr>
          <a:p>
            <a:r>
              <a:rPr lang="zh-CN" altLang="en-US"/>
              <a:t>利用百度</a:t>
            </a:r>
            <a:r>
              <a:rPr lang="en-US" altLang="zh-CN"/>
              <a:t>PaddleDetection</a:t>
            </a:r>
            <a:r>
              <a:rPr lang="zh-CN" altLang="en-US"/>
              <a:t>的</a:t>
            </a:r>
            <a:r>
              <a:rPr lang="en-US" altLang="zh-CN"/>
              <a:t>PP-YOLO v2</a:t>
            </a:r>
            <a:r>
              <a:rPr lang="zh-CN" altLang="en-US"/>
              <a:t>模型该项目实现了车型分类、车辆测速、车牌识别三大功能，对于交通信息的监测我们做到的仅仅不是</a:t>
            </a:r>
            <a:r>
              <a:rPr lang="zh-CN" altLang="en-US"/>
              <a:t>这些！</a:t>
            </a:r>
            <a:endParaRPr lang="zh-CN" altLang="en-US"/>
          </a:p>
          <a:p>
            <a:endParaRPr lang="zh-CN" altLang="en-US"/>
          </a:p>
          <a:p>
            <a:r>
              <a:rPr lang="zh-CN" altLang="en-US" sz="3600" b="1"/>
              <a:t>我们还可以？？？</a:t>
            </a:r>
            <a:endParaRPr lang="zh-CN" altLang="en-US" sz="3600" b="1"/>
          </a:p>
        </p:txBody>
      </p:sp>
      <p:sp>
        <p:nvSpPr>
          <p:cNvPr id="4" name="文本框 3"/>
          <p:cNvSpPr txBox="1"/>
          <p:nvPr/>
        </p:nvSpPr>
        <p:spPr>
          <a:xfrm>
            <a:off x="942975" y="3234690"/>
            <a:ext cx="9945370" cy="1753235"/>
          </a:xfrm>
          <a:prstGeom prst="rect">
            <a:avLst/>
          </a:prstGeom>
          <a:noFill/>
        </p:spPr>
        <p:txBody>
          <a:bodyPr wrap="square" rtlCol="0">
            <a:spAutoFit/>
          </a:bodyPr>
          <a:p>
            <a:r>
              <a:rPr lang="en-US" altLang="zh-CN"/>
              <a:t>1. 人流量与车流量计数</a:t>
            </a:r>
            <a:endParaRPr lang="en-US" altLang="zh-CN"/>
          </a:p>
          <a:p>
            <a:r>
              <a:rPr lang="en-US" altLang="zh-CN"/>
              <a:t>2. 行人、车辆的追踪</a:t>
            </a:r>
            <a:endParaRPr lang="en-US" altLang="zh-CN"/>
          </a:p>
          <a:p>
            <a:r>
              <a:rPr lang="en-US" altLang="zh-CN"/>
              <a:t>3. 嫌疑车辆的追踪</a:t>
            </a:r>
            <a:endParaRPr lang="en-US" altLang="zh-CN"/>
          </a:p>
          <a:p>
            <a:r>
              <a:rPr lang="en-US" altLang="zh-CN"/>
              <a:t>4. 流量预测</a:t>
            </a:r>
            <a:endParaRPr lang="en-US" altLang="zh-CN"/>
          </a:p>
          <a:p>
            <a:r>
              <a:rPr lang="en-US" altLang="zh-CN"/>
              <a:t>5. </a:t>
            </a:r>
            <a:r>
              <a:rPr lang="zh-CN" altLang="en-US"/>
              <a:t>礼让行人</a:t>
            </a:r>
            <a:r>
              <a:rPr lang="zh-CN" altLang="en-US"/>
              <a:t>监测</a:t>
            </a:r>
            <a:endParaRPr lang="zh-CN" altLang="en-US"/>
          </a:p>
          <a:p>
            <a:r>
              <a:rPr lang="en-US" altLang="zh-CN"/>
              <a:t>....</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306364" y="1908810"/>
            <a:ext cx="2985125" cy="2851152"/>
            <a:chOff x="871258" y="2808424"/>
            <a:chExt cx="2985125" cy="2851152"/>
          </a:xfrm>
        </p:grpSpPr>
        <p:sp>
          <p:nvSpPr>
            <p:cNvPr id="2" name="矩形 1"/>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矩形 4"/>
            <p:cNvSpPr/>
            <p:nvPr/>
          </p:nvSpPr>
          <p:spPr>
            <a:xfrm>
              <a:off x="1187870" y="3307584"/>
              <a:ext cx="1198880" cy="491490"/>
            </a:xfrm>
            <a:prstGeom prst="rect">
              <a:avLst/>
            </a:prstGeom>
          </p:spPr>
          <p:txBody>
            <a:bodyPr wrap="none">
              <a:spAutoFit/>
            </a:bodyPr>
            <a:lstStyle/>
            <a:p>
              <a:pP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项目</a:t>
              </a: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介绍</a:t>
              </a:r>
              <a:endPar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1187870" y="3893407"/>
              <a:ext cx="2323956" cy="699135"/>
            </a:xfrm>
            <a:prstGeom prst="rect">
              <a:avLst/>
            </a:prstGeom>
          </p:spPr>
          <p:txBody>
            <a:bodyPr wrap="square">
              <a:spAutoFit/>
            </a:bodyPr>
            <a:lstStyle/>
            <a:p>
              <a:pPr marL="171450" indent="-171450">
                <a:lnSpc>
                  <a:spcPct val="130000"/>
                </a:lnSpc>
                <a:spcBef>
                  <a:spcPts val="1000"/>
                </a:spcBef>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为什么需要交通信息的监测？</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30000"/>
                </a:lnSpc>
                <a:spcBef>
                  <a:spcPts val="1000"/>
                </a:spcBef>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我们还有必要去做这件事</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吗？</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grpSp>
        <p:nvGrpSpPr>
          <p:cNvPr id="26" name="组合 25"/>
          <p:cNvGrpSpPr/>
          <p:nvPr/>
        </p:nvGrpSpPr>
        <p:grpSpPr>
          <a:xfrm>
            <a:off x="4528948" y="1908810"/>
            <a:ext cx="2985125" cy="2888383"/>
            <a:chOff x="871258" y="2808424"/>
            <a:chExt cx="2985125" cy="2888383"/>
          </a:xfrm>
        </p:grpSpPr>
        <p:sp>
          <p:nvSpPr>
            <p:cNvPr id="27" name="矩形 26"/>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矩形 28"/>
            <p:cNvSpPr/>
            <p:nvPr/>
          </p:nvSpPr>
          <p:spPr>
            <a:xfrm>
              <a:off x="1187870" y="3307584"/>
              <a:ext cx="1198880" cy="491490"/>
            </a:xfrm>
            <a:prstGeom prst="rect">
              <a:avLst/>
            </a:prstGeom>
          </p:spPr>
          <p:txBody>
            <a:bodyPr wrap="none">
              <a:spAutoFit/>
            </a:bodyPr>
            <a:lstStyle/>
            <a:p>
              <a:pP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项目</a:t>
              </a: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开发</a:t>
              </a:r>
              <a:endPar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1187870" y="3893407"/>
              <a:ext cx="2323956" cy="1803400"/>
            </a:xfrm>
            <a:prstGeom prst="rect">
              <a:avLst/>
            </a:prstGeom>
          </p:spPr>
          <p:txBody>
            <a:bodyPr wrap="square">
              <a:spAutoFit/>
            </a:bodyPr>
            <a:lstStyle/>
            <a:p>
              <a:pPr marL="171450" indent="-171450">
                <a:lnSpc>
                  <a:spcPct val="130000"/>
                </a:lnSpc>
                <a:spcBef>
                  <a:spcPts val="1000"/>
                </a:spcBef>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车型</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分类</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30000"/>
                </a:lnSpc>
                <a:spcBef>
                  <a:spcPts val="1000"/>
                </a:spcBef>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车牌</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检测</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30000"/>
                </a:lnSpc>
                <a:spcBef>
                  <a:spcPts val="1000"/>
                </a:spcBef>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车速</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检测</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30000"/>
                </a:lnSpc>
                <a:spcBef>
                  <a:spcPts val="1000"/>
                </a:spcBef>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总体</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流程</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grpSp>
        <p:nvGrpSpPr>
          <p:cNvPr id="31" name="组合 30"/>
          <p:cNvGrpSpPr/>
          <p:nvPr/>
        </p:nvGrpSpPr>
        <p:grpSpPr>
          <a:xfrm>
            <a:off x="7751532" y="1908810"/>
            <a:ext cx="2985125" cy="2851152"/>
            <a:chOff x="871258" y="2808424"/>
            <a:chExt cx="2985125" cy="2851152"/>
          </a:xfrm>
        </p:grpSpPr>
        <p:sp>
          <p:nvSpPr>
            <p:cNvPr id="32" name="矩形 31"/>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33"/>
            <p:cNvSpPr/>
            <p:nvPr/>
          </p:nvSpPr>
          <p:spPr>
            <a:xfrm>
              <a:off x="1187870" y="3307584"/>
              <a:ext cx="1198880" cy="491490"/>
            </a:xfrm>
            <a:prstGeom prst="rect">
              <a:avLst/>
            </a:prstGeom>
          </p:spPr>
          <p:txBody>
            <a:bodyPr wrap="none">
              <a:spAutoFit/>
            </a:bodyPr>
            <a:lstStyle/>
            <a:p>
              <a:pP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项目</a:t>
              </a: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总结</a:t>
              </a:r>
              <a:endPar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grpSp>
      <p:sp>
        <p:nvSpPr>
          <p:cNvPr id="38"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目录</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a:blip r:embed="rId1"/>
          <a:stretch>
            <a:fillRect/>
          </a:stretch>
        </p:blipFill>
        <p:spPr>
          <a:xfrm>
            <a:off x="10238972" y="443976"/>
            <a:ext cx="1953027" cy="545440"/>
          </a:xfrm>
          <a:prstGeom prst="rect">
            <a:avLst/>
          </a:prstGeom>
        </p:spPr>
      </p:pic>
      <p:sp>
        <p:nvSpPr>
          <p:cNvPr id="3" name="矩形 2"/>
          <p:cNvSpPr/>
          <p:nvPr/>
        </p:nvSpPr>
        <p:spPr>
          <a:xfrm>
            <a:off x="7986905" y="2993793"/>
            <a:ext cx="2323956" cy="699135"/>
          </a:xfrm>
          <a:prstGeom prst="rect">
            <a:avLst/>
          </a:prstGeom>
        </p:spPr>
        <p:txBody>
          <a:bodyPr wrap="square">
            <a:spAutoFit/>
          </a:bodyPr>
          <a:p>
            <a:pPr marL="171450" indent="-171450">
              <a:lnSpc>
                <a:spcPct val="130000"/>
              </a:lnSpc>
              <a:spcBef>
                <a:spcPts val="1000"/>
              </a:spcBef>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此项目</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工作</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30000"/>
              </a:lnSpc>
              <a:spcBef>
                <a:spcPts val="1000"/>
              </a:spcBef>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功能</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拓展</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192000" cy="6858000"/>
          </a:xfrm>
          <a:prstGeom prst="rect">
            <a:avLst/>
          </a:prstGeom>
        </p:spPr>
      </p:pic>
      <p:sp>
        <p:nvSpPr>
          <p:cNvPr id="4" name="文本框 3"/>
          <p:cNvSpPr txBox="1"/>
          <p:nvPr/>
        </p:nvSpPr>
        <p:spPr>
          <a:xfrm>
            <a:off x="8159723" y="2976002"/>
            <a:ext cx="2999688" cy="769441"/>
          </a:xfrm>
          <a:prstGeom prst="rect">
            <a:avLst/>
          </a:prstGeom>
          <a:noFill/>
        </p:spPr>
        <p:txBody>
          <a:bodyPr wrap="square" rtlCol="0">
            <a:spAutoFit/>
          </a:bodyPr>
          <a:lstStyle/>
          <a:p>
            <a:r>
              <a:rPr kumimoji="1" lang="en-US" altLang="en-US" sz="4400" b="1" dirty="0">
                <a:solidFill>
                  <a:schemeClr val="bg1"/>
                </a:solidFill>
                <a:latin typeface="Lantinghei SC Demibold" panose="02000000000000000000" pitchFamily="2" charset="-122"/>
                <a:ea typeface="Lantinghei SC Demibold" panose="02000000000000000000" pitchFamily="2" charset="-122"/>
              </a:rPr>
              <a:t>谢谢观看</a:t>
            </a:r>
            <a:endParaRPr kumimoji="1" lang="en-US" altLang="en-US" sz="4400" b="1" dirty="0">
              <a:solidFill>
                <a:schemeClr val="bg1"/>
              </a:solidFill>
              <a:latin typeface="Lantinghei SC Demibold" panose="02000000000000000000" pitchFamily="2" charset="-122"/>
              <a:ea typeface="Lantinghei SC Demibold" panose="02000000000000000000" pitchFamily="2" charset="-122"/>
            </a:endParaRPr>
          </a:p>
        </p:txBody>
      </p:sp>
      <p:sp>
        <p:nvSpPr>
          <p:cNvPr id="2" name="矩形 1"/>
          <p:cNvSpPr/>
          <p:nvPr/>
        </p:nvSpPr>
        <p:spPr>
          <a:xfrm>
            <a:off x="4766739" y="2266708"/>
            <a:ext cx="2501568" cy="24891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a:t>二维码</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项目介绍：</a:t>
            </a:r>
            <a:r>
              <a:rPr lang="zh-CN" altLang="en-US" sz="3400" b="1" dirty="0">
                <a:latin typeface="微软雅黑" panose="020B0503020204020204" pitchFamily="34" charset="-122"/>
                <a:ea typeface="微软雅黑" panose="020B0503020204020204" pitchFamily="34" charset="-122"/>
              </a:rPr>
              <a:t>为什么需要交通信息的</a:t>
            </a:r>
            <a:r>
              <a:rPr lang="zh-CN" altLang="en-US" sz="3400" b="1" dirty="0">
                <a:latin typeface="微软雅黑" panose="020B0503020204020204" pitchFamily="34" charset="-122"/>
                <a:ea typeface="微软雅黑" panose="020B0503020204020204" pitchFamily="34" charset="-122"/>
              </a:rPr>
              <a:t>监测？</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43976"/>
            <a:ext cx="1953027" cy="545440"/>
          </a:xfrm>
          <a:prstGeom prst="rect">
            <a:avLst/>
          </a:prstGeom>
        </p:spPr>
      </p:pic>
      <p:sp>
        <p:nvSpPr>
          <p:cNvPr id="10" name="TextBox 3"/>
          <p:cNvSpPr txBox="1"/>
          <p:nvPr/>
        </p:nvSpPr>
        <p:spPr>
          <a:xfrm>
            <a:off x="1040765" y="5882005"/>
            <a:ext cx="7591425" cy="5141595"/>
          </a:xfrm>
          <a:prstGeom prst="rect">
            <a:avLst/>
          </a:prstGeom>
          <a:noFill/>
        </p:spPr>
        <p:txBody>
          <a:bodyPr wrap="square" lIns="0" tIns="36000" rIns="216000" bIns="36000" rtlCol="0">
            <a:spAutoFit/>
          </a:bodyPr>
          <a:lstStyle/>
          <a:p>
            <a:pPr>
              <a:lnSpc>
                <a:spcPct val="150000"/>
              </a:lnSpc>
              <a:spcBef>
                <a:spcPts val="1000"/>
              </a:spcBef>
            </a:pP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视频源自：智慧高速路网</a:t>
            </a: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a:stretch>
            <a:fillRect/>
          </a:stretch>
        </p:blipFill>
        <p:spPr>
          <a:xfrm>
            <a:off x="986285" y="1333832"/>
            <a:ext cx="2654300" cy="152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项目介绍：</a:t>
            </a:r>
            <a:r>
              <a:rPr lang="zh-CN" altLang="en-US" sz="3400" b="1" dirty="0">
                <a:latin typeface="微软雅黑" panose="020B0503020204020204" pitchFamily="34" charset="-122"/>
                <a:ea typeface="微软雅黑" panose="020B0503020204020204" pitchFamily="34" charset="-122"/>
              </a:rPr>
              <a:t>为什么需要交通信息的</a:t>
            </a:r>
            <a:r>
              <a:rPr lang="zh-CN" altLang="en-US" sz="3400" b="1" dirty="0">
                <a:latin typeface="微软雅黑" panose="020B0503020204020204" pitchFamily="34" charset="-122"/>
                <a:ea typeface="微软雅黑" panose="020B0503020204020204" pitchFamily="34" charset="-122"/>
              </a:rPr>
              <a:t>监测？</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pic>
        <p:nvPicPr>
          <p:cNvPr id="3" name="图片 2"/>
          <p:cNvPicPr>
            <a:picLocks noChangeAspect="1"/>
          </p:cNvPicPr>
          <p:nvPr/>
        </p:nvPicPr>
        <p:blipFill>
          <a:blip r:embed="rId3"/>
          <a:stretch>
            <a:fillRect/>
          </a:stretch>
        </p:blipFill>
        <p:spPr>
          <a:xfrm>
            <a:off x="742950" y="1483995"/>
            <a:ext cx="4035425" cy="2581275"/>
          </a:xfrm>
          <a:prstGeom prst="rect">
            <a:avLst/>
          </a:prstGeom>
        </p:spPr>
      </p:pic>
      <p:pic>
        <p:nvPicPr>
          <p:cNvPr id="5" name="图片 4"/>
          <p:cNvPicPr>
            <a:picLocks noChangeAspect="1"/>
          </p:cNvPicPr>
          <p:nvPr/>
        </p:nvPicPr>
        <p:blipFill>
          <a:blip r:embed="rId4"/>
          <a:stretch>
            <a:fillRect/>
          </a:stretch>
        </p:blipFill>
        <p:spPr>
          <a:xfrm>
            <a:off x="742950" y="4056380"/>
            <a:ext cx="4040505" cy="2247265"/>
          </a:xfrm>
          <a:prstGeom prst="rect">
            <a:avLst/>
          </a:prstGeom>
        </p:spPr>
      </p:pic>
      <p:sp>
        <p:nvSpPr>
          <p:cNvPr id="6" name="Oval 3"/>
          <p:cNvSpPr/>
          <p:nvPr/>
        </p:nvSpPr>
        <p:spPr>
          <a:xfrm>
            <a:off x="5575152" y="1744272"/>
            <a:ext cx="639629" cy="639629"/>
          </a:xfrm>
          <a:prstGeom prst="ellipse">
            <a:avLst/>
          </a:prstGeom>
          <a:solidFill>
            <a:srgbClr val="0300F9"/>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p>
            <a:pPr algn="ctr">
              <a:spcBef>
                <a:spcPts val="1000"/>
              </a:spcBef>
            </a:pPr>
            <a:r>
              <a:rPr lang="en-US" sz="1400" b="1" dirty="0">
                <a:solidFill>
                  <a:schemeClr val="bg1"/>
                </a:solidFill>
              </a:rPr>
              <a:t>01</a:t>
            </a:r>
            <a:endParaRPr lang="en-US" sz="1400" b="1" dirty="0">
              <a:solidFill>
                <a:schemeClr val="bg1"/>
              </a:solidFill>
            </a:endParaRPr>
          </a:p>
        </p:txBody>
      </p:sp>
      <p:sp>
        <p:nvSpPr>
          <p:cNvPr id="7" name="Oval 3"/>
          <p:cNvSpPr/>
          <p:nvPr/>
        </p:nvSpPr>
        <p:spPr>
          <a:xfrm>
            <a:off x="5667862" y="3892477"/>
            <a:ext cx="639629" cy="639629"/>
          </a:xfrm>
          <a:prstGeom prst="ellipse">
            <a:avLst/>
          </a:prstGeom>
          <a:solidFill>
            <a:srgbClr val="0300F9"/>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r>
              <a:rPr lang="en-US" sz="1400" b="1" dirty="0">
                <a:solidFill>
                  <a:schemeClr val="bg1"/>
                </a:solidFill>
              </a:rPr>
              <a:t>02</a:t>
            </a:r>
            <a:endParaRPr lang="en-US" sz="1400" b="1" dirty="0">
              <a:solidFill>
                <a:schemeClr val="bg1"/>
              </a:solidFill>
            </a:endParaRPr>
          </a:p>
        </p:txBody>
      </p:sp>
      <p:sp>
        <p:nvSpPr>
          <p:cNvPr id="8" name="文本框 7"/>
          <p:cNvSpPr txBox="1"/>
          <p:nvPr/>
        </p:nvSpPr>
        <p:spPr>
          <a:xfrm>
            <a:off x="6307455" y="1759585"/>
            <a:ext cx="5546725" cy="2030095"/>
          </a:xfrm>
          <a:prstGeom prst="rect">
            <a:avLst/>
          </a:prstGeom>
          <a:noFill/>
        </p:spPr>
        <p:txBody>
          <a:bodyPr wrap="square" rtlCol="0">
            <a:spAutoFit/>
          </a:bodyPr>
          <a:p>
            <a:r>
              <a:rPr lang="zh-CN" altLang="en-US"/>
              <a:t>在我国快速城市化进程中，</a:t>
            </a:r>
            <a:r>
              <a:rPr lang="zh-CN" altLang="en-US" b="1"/>
              <a:t>机动车的急剧增长</a:t>
            </a:r>
            <a:r>
              <a:rPr lang="zh-CN" altLang="en-US"/>
              <a:t>带来了严重的交通拥堵问题，严重影响了居民的日常生活，已经成为制约城市发展的瓶颈。</a:t>
            </a:r>
            <a:r>
              <a:rPr lang="zh-CN" altLang="en-US" b="1"/>
              <a:t>主要表现为：“路上车挤车、车上人挤人”状况严重，平均出行时间较长，出行效率下降；交通量过于集中在干线道路而引起主要节点出现堵塞；道路网应变能力差，遇事故极易引起大范围交通瘫痪等。</a:t>
            </a:r>
            <a:endParaRPr lang="zh-CN" altLang="en-US" b="1"/>
          </a:p>
        </p:txBody>
      </p:sp>
      <p:sp>
        <p:nvSpPr>
          <p:cNvPr id="10" name="文本框 9"/>
          <p:cNvSpPr txBox="1"/>
          <p:nvPr/>
        </p:nvSpPr>
        <p:spPr>
          <a:xfrm>
            <a:off x="6384925" y="3952240"/>
            <a:ext cx="5391785" cy="2030095"/>
          </a:xfrm>
          <a:prstGeom prst="rect">
            <a:avLst/>
          </a:prstGeom>
          <a:noFill/>
        </p:spPr>
        <p:txBody>
          <a:bodyPr wrap="square" rtlCol="0">
            <a:spAutoFit/>
          </a:bodyPr>
          <a:p>
            <a:r>
              <a:rPr lang="zh-CN" altLang="en-US"/>
              <a:t>在大城市、尤其是特大城市中心区，道路建设永远不能满足汽车交通增长的需要。发达国家和国内部分先进城市的经验证明，要解决城市交通问题，不能只把注意力集中于交通基础设施的建设上面，而应给予交通规划、交通管理等以足够重视，才有可能找到解决城市交通难题的途径。</a:t>
            </a:r>
            <a:r>
              <a:rPr lang="zh-CN" altLang="en-US" b="1"/>
              <a:t>实施智能运输系统是解决交通问题的有效且高效途径。</a:t>
            </a:r>
            <a:endParaRPr lang="zh-C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项目介绍：</a:t>
            </a:r>
            <a:r>
              <a:rPr lang="zh-CN" altLang="en-US" sz="3400" b="1" dirty="0">
                <a:latin typeface="微软雅黑" panose="020B0503020204020204" pitchFamily="34" charset="-122"/>
                <a:ea typeface="微软雅黑" panose="020B0503020204020204" pitchFamily="34" charset="-122"/>
              </a:rPr>
              <a:t>我们还有必要去做这件事</a:t>
            </a:r>
            <a:r>
              <a:rPr lang="zh-CN" altLang="en-US" sz="3400" b="1" dirty="0">
                <a:latin typeface="微软雅黑" panose="020B0503020204020204" pitchFamily="34" charset="-122"/>
                <a:ea typeface="微软雅黑" panose="020B0503020204020204" pitchFamily="34" charset="-122"/>
              </a:rPr>
              <a:t>吗？</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pic>
        <p:nvPicPr>
          <p:cNvPr id="11" name="图片 10" descr="1"/>
          <p:cNvPicPr>
            <a:picLocks noChangeAspect="1"/>
          </p:cNvPicPr>
          <p:nvPr/>
        </p:nvPicPr>
        <p:blipFill>
          <a:blip r:embed="rId3"/>
          <a:stretch>
            <a:fillRect/>
          </a:stretch>
        </p:blipFill>
        <p:spPr>
          <a:xfrm>
            <a:off x="439420" y="1455420"/>
            <a:ext cx="11313160" cy="2327275"/>
          </a:xfrm>
          <a:prstGeom prst="rect">
            <a:avLst/>
          </a:prstGeom>
        </p:spPr>
      </p:pic>
      <p:pic>
        <p:nvPicPr>
          <p:cNvPr id="13" name="图片 12" descr="2"/>
          <p:cNvPicPr>
            <a:picLocks noChangeAspect="1"/>
          </p:cNvPicPr>
          <p:nvPr/>
        </p:nvPicPr>
        <p:blipFill>
          <a:blip r:embed="rId4"/>
          <a:stretch>
            <a:fillRect/>
          </a:stretch>
        </p:blipFill>
        <p:spPr>
          <a:xfrm>
            <a:off x="363855" y="1454785"/>
            <a:ext cx="11464290" cy="3794760"/>
          </a:xfrm>
          <a:prstGeom prst="rect">
            <a:avLst/>
          </a:prstGeom>
        </p:spPr>
      </p:pic>
      <p:pic>
        <p:nvPicPr>
          <p:cNvPr id="14" name="图片 13" descr="3"/>
          <p:cNvPicPr>
            <a:picLocks noChangeAspect="1"/>
          </p:cNvPicPr>
          <p:nvPr/>
        </p:nvPicPr>
        <p:blipFill>
          <a:blip r:embed="rId5"/>
          <a:stretch>
            <a:fillRect/>
          </a:stretch>
        </p:blipFill>
        <p:spPr>
          <a:xfrm>
            <a:off x="64135" y="2410460"/>
            <a:ext cx="12192000" cy="2533015"/>
          </a:xfrm>
          <a:prstGeom prst="rect">
            <a:avLst/>
          </a:prstGeom>
        </p:spPr>
      </p:pic>
      <p:sp>
        <p:nvSpPr>
          <p:cNvPr id="21" name="Oval 3"/>
          <p:cNvSpPr/>
          <p:nvPr/>
        </p:nvSpPr>
        <p:spPr>
          <a:xfrm>
            <a:off x="1749912" y="5431717"/>
            <a:ext cx="639629" cy="639629"/>
          </a:xfrm>
          <a:prstGeom prst="ellipse">
            <a:avLst/>
          </a:prstGeom>
          <a:solidFill>
            <a:srgbClr val="0300F9"/>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p>
            <a:pPr algn="ctr">
              <a:spcBef>
                <a:spcPts val="1000"/>
              </a:spcBef>
            </a:pPr>
            <a:r>
              <a:rPr lang="en-US" sz="1400" b="1" dirty="0">
                <a:solidFill>
                  <a:schemeClr val="bg1"/>
                </a:solidFill>
              </a:rPr>
              <a:t>01</a:t>
            </a:r>
            <a:endParaRPr lang="en-US" sz="1400" b="1" dirty="0">
              <a:solidFill>
                <a:schemeClr val="bg1"/>
              </a:solidFill>
            </a:endParaRPr>
          </a:p>
        </p:txBody>
      </p:sp>
      <p:sp>
        <p:nvSpPr>
          <p:cNvPr id="15" name="文本框 14"/>
          <p:cNvSpPr txBox="1"/>
          <p:nvPr/>
        </p:nvSpPr>
        <p:spPr>
          <a:xfrm>
            <a:off x="2522855" y="5567045"/>
            <a:ext cx="6694170" cy="368300"/>
          </a:xfrm>
          <a:prstGeom prst="rect">
            <a:avLst/>
          </a:prstGeom>
          <a:noFill/>
        </p:spPr>
        <p:txBody>
          <a:bodyPr wrap="square" rtlCol="0">
            <a:spAutoFit/>
          </a:bodyPr>
          <a:p>
            <a:r>
              <a:rPr lang="zh-CN" altLang="en-US"/>
              <a:t>于</a:t>
            </a:r>
            <a:r>
              <a:rPr lang="zh-CN" altLang="en-US" b="1"/>
              <a:t>参赛学习</a:t>
            </a:r>
            <a:r>
              <a:rPr lang="zh-CN" altLang="en-US"/>
              <a:t>而言，我们有必要去做</a:t>
            </a:r>
            <a:r>
              <a:rPr lang="zh-CN" altLang="en-US"/>
              <a:t>这件事！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ox(in)">
                                      <p:cBhvr>
                                        <p:cTn id="21" dur="2000"/>
                                        <p:tgtEl>
                                          <p:spTgt spid="21"/>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ox(in)">
                                      <p:cBhvr>
                                        <p:cTn id="2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p:bldP spid="21" grpId="1" animBg="1"/>
      <p:bldP spid="1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项目介绍：</a:t>
            </a:r>
            <a:r>
              <a:rPr lang="zh-CN" altLang="en-US" sz="3400" b="1" dirty="0">
                <a:latin typeface="微软雅黑" panose="020B0503020204020204" pitchFamily="34" charset="-122"/>
                <a:ea typeface="微软雅黑" panose="020B0503020204020204" pitchFamily="34" charset="-122"/>
              </a:rPr>
              <a:t>我们还有必要去做这件事</a:t>
            </a:r>
            <a:r>
              <a:rPr lang="zh-CN" altLang="en-US" sz="3400" b="1" dirty="0">
                <a:latin typeface="微软雅黑" panose="020B0503020204020204" pitchFamily="34" charset="-122"/>
                <a:ea typeface="微软雅黑" panose="020B0503020204020204" pitchFamily="34" charset="-122"/>
              </a:rPr>
              <a:t>吗？</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sp>
        <p:nvSpPr>
          <p:cNvPr id="21" name="Oval 3"/>
          <p:cNvSpPr/>
          <p:nvPr/>
        </p:nvSpPr>
        <p:spPr>
          <a:xfrm>
            <a:off x="1749912" y="5431717"/>
            <a:ext cx="639629" cy="639629"/>
          </a:xfrm>
          <a:prstGeom prst="ellipse">
            <a:avLst/>
          </a:prstGeom>
          <a:solidFill>
            <a:srgbClr val="0300F9"/>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p>
            <a:pPr algn="ctr">
              <a:spcBef>
                <a:spcPts val="1000"/>
              </a:spcBef>
            </a:pPr>
            <a:r>
              <a:rPr lang="en-US" sz="1400" b="1" dirty="0">
                <a:solidFill>
                  <a:schemeClr val="bg1"/>
                </a:solidFill>
              </a:rPr>
              <a:t>02</a:t>
            </a:r>
            <a:endParaRPr lang="en-US" sz="1400" b="1" dirty="0">
              <a:solidFill>
                <a:schemeClr val="bg1"/>
              </a:solidFill>
            </a:endParaRPr>
          </a:p>
        </p:txBody>
      </p:sp>
      <p:sp>
        <p:nvSpPr>
          <p:cNvPr id="15" name="文本框 14"/>
          <p:cNvSpPr txBox="1"/>
          <p:nvPr/>
        </p:nvSpPr>
        <p:spPr>
          <a:xfrm>
            <a:off x="2522855" y="5567045"/>
            <a:ext cx="6694170" cy="368300"/>
          </a:xfrm>
          <a:prstGeom prst="rect">
            <a:avLst/>
          </a:prstGeom>
          <a:noFill/>
        </p:spPr>
        <p:txBody>
          <a:bodyPr wrap="square" rtlCol="0">
            <a:spAutoFit/>
          </a:bodyPr>
          <a:p>
            <a:r>
              <a:rPr lang="zh-CN" altLang="en-US"/>
              <a:t>于</a:t>
            </a:r>
            <a:r>
              <a:rPr lang="zh-CN" altLang="en-US" b="1"/>
              <a:t>技术发展与智慧</a:t>
            </a:r>
            <a:r>
              <a:rPr lang="zh-CN" altLang="en-US" b="1"/>
              <a:t>交通发展</a:t>
            </a:r>
            <a:r>
              <a:rPr lang="zh-CN" altLang="en-US"/>
              <a:t>而言，我们有必要去做</a:t>
            </a:r>
            <a:r>
              <a:rPr lang="zh-CN" altLang="en-US"/>
              <a:t>这件事！</a:t>
            </a:r>
            <a:endParaRPr lang="zh-CN" altLang="en-US"/>
          </a:p>
        </p:txBody>
      </p:sp>
      <p:pic>
        <p:nvPicPr>
          <p:cNvPr id="3" name="图片 2"/>
          <p:cNvPicPr>
            <a:picLocks noChangeAspect="1"/>
          </p:cNvPicPr>
          <p:nvPr/>
        </p:nvPicPr>
        <p:blipFill>
          <a:blip r:embed="rId3"/>
          <a:stretch>
            <a:fillRect/>
          </a:stretch>
        </p:blipFill>
        <p:spPr>
          <a:xfrm>
            <a:off x="1260475" y="1414780"/>
            <a:ext cx="8978265" cy="4028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in)">
                                      <p:cBhvr>
                                        <p:cTn id="7" dur="2000"/>
                                        <p:tgtEl>
                                          <p:spTgt spid="2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ox(in)">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15" grpId="0"/>
      <p:bldP spid="21" grpId="1" animBg="1"/>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p:nvPr/>
        </p:nvSpPr>
        <p:spPr>
          <a:xfrm>
            <a:off x="3003816" y="2035168"/>
            <a:ext cx="6791805" cy="2012350"/>
          </a:xfrm>
          <a:prstGeom prst="rect">
            <a:avLst/>
          </a:prstGeom>
        </p:spPr>
        <p:txBody>
          <a:bodyPr lIns="0" t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8000" b="1" dirty="0">
                <a:latin typeface="微软雅黑" panose="020B0503020204020204" pitchFamily="34" charset="-122"/>
                <a:ea typeface="微软雅黑" panose="020B0503020204020204" pitchFamily="34" charset="-122"/>
              </a:rPr>
              <a:t>项目</a:t>
            </a:r>
            <a:r>
              <a:rPr lang="zh-CN" altLang="en-US" sz="8000" b="1" dirty="0">
                <a:latin typeface="微软雅黑" panose="020B0503020204020204" pitchFamily="34" charset="-122"/>
                <a:ea typeface="微软雅黑" panose="020B0503020204020204" pitchFamily="34" charset="-122"/>
              </a:rPr>
              <a:t>开发</a:t>
            </a:r>
            <a:endParaRPr lang="zh-CN" altLang="en-US" sz="8000" b="1" dirty="0">
              <a:latin typeface="微软雅黑" panose="020B0503020204020204" pitchFamily="34" charset="-122"/>
              <a:ea typeface="微软雅黑" panose="020B0503020204020204" pitchFamily="34" charset="-122"/>
            </a:endParaRPr>
          </a:p>
        </p:txBody>
      </p:sp>
      <p:sp>
        <p:nvSpPr>
          <p:cNvPr id="12" name="TextBox 6"/>
          <p:cNvSpPr txBox="1"/>
          <p:nvPr/>
        </p:nvSpPr>
        <p:spPr>
          <a:xfrm>
            <a:off x="1496923" y="4294123"/>
            <a:ext cx="9621393" cy="2125980"/>
          </a:xfrm>
          <a:prstGeom prst="rect">
            <a:avLst/>
          </a:prstGeom>
          <a:noFill/>
        </p:spPr>
        <p:txBody>
          <a:bodyPr wrap="square" lIns="0" tIns="36000" rIns="216000" bIns="36000" rtlCol="0">
            <a:spAutoFit/>
          </a:bodyPr>
          <a:lstStyle/>
          <a:p>
            <a:pPr>
              <a:lnSpc>
                <a:spcPct val="130000"/>
              </a:lnSpc>
              <a:spcBef>
                <a:spcPts val="1000"/>
              </a:spcBef>
            </a:pPr>
            <a:r>
              <a:rPr kumimoji="1" lang="en-US" altLang="en-US" dirty="0">
                <a:solidFill>
                  <a:schemeClr val="tx1">
                    <a:lumMod val="50000"/>
                    <a:lumOff val="50000"/>
                  </a:schemeClr>
                </a:solidFill>
                <a:latin typeface="FZLanTingKanHei-R-GBK" panose="02000000000000000000" pitchFamily="2" charset="-122"/>
                <a:ea typeface="FZLanTingKanHei-R-GBK" panose="02000000000000000000" pitchFamily="2" charset="-122"/>
              </a:rPr>
              <a:t>此项目</a:t>
            </a:r>
            <a:r>
              <a:rPr kumimoji="1" lang="zh-CN" altLang="en-US" dirty="0">
                <a:solidFill>
                  <a:schemeClr val="tx1">
                    <a:lumMod val="50000"/>
                    <a:lumOff val="50000"/>
                  </a:schemeClr>
                </a:solidFill>
                <a:latin typeface="FZLanTingKanHei-R-GBK" panose="02000000000000000000" pitchFamily="2" charset="-122"/>
                <a:ea typeface="FZLanTingKanHei-R-GBK" panose="02000000000000000000" pitchFamily="2" charset="-122"/>
              </a:rPr>
              <a:t>是一个目标检测</a:t>
            </a:r>
            <a:r>
              <a:rPr kumimoji="1" lang="en-US" altLang="zh-CN" dirty="0">
                <a:solidFill>
                  <a:schemeClr val="tx1">
                    <a:lumMod val="50000"/>
                    <a:lumOff val="50000"/>
                  </a:schemeClr>
                </a:solidFill>
                <a:latin typeface="FZLanTingKanHei-R-GBK" panose="02000000000000000000" pitchFamily="2" charset="-122"/>
                <a:ea typeface="FZLanTingKanHei-R-GBK" panose="02000000000000000000" pitchFamily="2" charset="-122"/>
              </a:rPr>
              <a:t>+</a:t>
            </a:r>
            <a:r>
              <a:rPr kumimoji="1" lang="zh-CN" altLang="en-US" dirty="0">
                <a:solidFill>
                  <a:schemeClr val="tx1">
                    <a:lumMod val="50000"/>
                    <a:lumOff val="50000"/>
                  </a:schemeClr>
                </a:solidFill>
                <a:latin typeface="FZLanTingKanHei-R-GBK" panose="02000000000000000000" pitchFamily="2" charset="-122"/>
                <a:ea typeface="FZLanTingKanHei-R-GBK" panose="02000000000000000000" pitchFamily="2" charset="-122"/>
              </a:rPr>
              <a:t>多分类的任务。</a:t>
            </a:r>
            <a:r>
              <a:rPr kumimoji="1" lang="en-US" altLang="en-US" dirty="0">
                <a:solidFill>
                  <a:schemeClr val="tx1">
                    <a:lumMod val="50000"/>
                    <a:lumOff val="50000"/>
                  </a:schemeClr>
                </a:solidFill>
                <a:latin typeface="FZLanTingKanHei-R-GBK" panose="02000000000000000000" pitchFamily="2" charset="-122"/>
                <a:ea typeface="FZLanTingKanHei-R-GBK" panose="02000000000000000000" pitchFamily="2" charset="-122"/>
              </a:rPr>
              <a:t>包含车型分类、车速测量和车牌识别三大能力实现，借助ppyolov2目标检测模型结合其它主流算法完成，支持一键图片和视频预测推断，更可以推广至实时开发</a:t>
            </a:r>
            <a:r>
              <a:rPr kumimoji="1" lang="zh-CN" altLang="en-US" dirty="0">
                <a:solidFill>
                  <a:schemeClr val="tx1">
                    <a:lumMod val="50000"/>
                    <a:lumOff val="50000"/>
                  </a:schemeClr>
                </a:solidFill>
                <a:latin typeface="FZLanTingKanHei-R-GBK" panose="02000000000000000000" pitchFamily="2" charset="-122"/>
                <a:ea typeface="FZLanTingKanHei-R-GBK" panose="02000000000000000000" pitchFamily="2" charset="-122"/>
              </a:rPr>
              <a:t>，助力智慧交通发展。</a:t>
            </a:r>
            <a:endParaRPr kumimoji="1" lang="zh-CN" altLang="en-US" dirty="0">
              <a:solidFill>
                <a:schemeClr val="tx1">
                  <a:lumMod val="50000"/>
                  <a:lumOff val="50000"/>
                </a:schemeClr>
              </a:solidFill>
              <a:latin typeface="FZLanTingKanHei-R-GBK" panose="02000000000000000000" pitchFamily="2" charset="-122"/>
              <a:ea typeface="FZLanTingKanHei-R-GBK" panose="02000000000000000000" pitchFamily="2" charset="-122"/>
            </a:endParaRPr>
          </a:p>
          <a:p>
            <a:pPr>
              <a:lnSpc>
                <a:spcPct val="130000"/>
              </a:lnSpc>
              <a:spcBef>
                <a:spcPts val="1000"/>
              </a:spcBef>
            </a:pPr>
            <a:r>
              <a:rPr kumimoji="1" lang="zh-CN" altLang="en-US" dirty="0">
                <a:solidFill>
                  <a:schemeClr val="tx1">
                    <a:lumMod val="50000"/>
                    <a:lumOff val="50000"/>
                  </a:schemeClr>
                </a:solidFill>
                <a:latin typeface="FZLanTingKanHei-R-GBK" panose="02000000000000000000" pitchFamily="2" charset="-122"/>
                <a:ea typeface="FZLanTingKanHei-R-GBK" panose="02000000000000000000" pitchFamily="2" charset="-122"/>
              </a:rPr>
              <a:t>项目地址：https://aistudio.baidu.com/aistudio/projectdetail/2795851</a:t>
            </a:r>
            <a:endParaRPr kumimoji="1" lang="zh-CN" altLang="en-US" dirty="0">
              <a:solidFill>
                <a:schemeClr val="tx1">
                  <a:lumMod val="50000"/>
                  <a:lumOff val="50000"/>
                </a:schemeClr>
              </a:solidFill>
              <a:latin typeface="FZLanTingKanHei-R-GBK" panose="02000000000000000000" pitchFamily="2" charset="-122"/>
              <a:ea typeface="FZLanTingKanHei-R-GBK" panose="02000000000000000000" pitchFamily="2" charset="-122"/>
            </a:endParaRPr>
          </a:p>
          <a:p>
            <a:pPr>
              <a:lnSpc>
                <a:spcPct val="130000"/>
              </a:lnSpc>
              <a:spcBef>
                <a:spcPts val="1000"/>
              </a:spcBef>
            </a:pPr>
            <a:endParaRPr kumimoji="1" lang="en-US" altLang="en-US" dirty="0">
              <a:solidFill>
                <a:schemeClr val="tx1">
                  <a:lumMod val="65000"/>
                  <a:lumOff val="35000"/>
                </a:schemeClr>
              </a:solidFill>
              <a:latin typeface="FZLanTingKanHei-R-GBK" panose="02000000000000000000" pitchFamily="2" charset="-122"/>
              <a:ea typeface="FZLanTingKanHei-R-GBK" panose="02000000000000000000" pitchFamily="2" charset="-122"/>
            </a:endParaRPr>
          </a:p>
        </p:txBody>
      </p:sp>
      <p:sp>
        <p:nvSpPr>
          <p:cNvPr id="13" name="Title 1"/>
          <p:cNvSpPr txBox="1"/>
          <p:nvPr/>
        </p:nvSpPr>
        <p:spPr>
          <a:xfrm>
            <a:off x="1724660" y="958215"/>
            <a:ext cx="8733790" cy="879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200" dirty="0">
                <a:solidFill>
                  <a:srgbClr val="0300F9"/>
                </a:solidFill>
                <a:latin typeface="微软雅黑" panose="020B0503020204020204" pitchFamily="34" charset="-122"/>
                <a:ea typeface="微软雅黑" panose="020B0503020204020204" pitchFamily="34" charset="-122"/>
              </a:rPr>
              <a:t>基于单目视觉的交通信息监测</a:t>
            </a:r>
            <a:endParaRPr lang="zh-CN" altLang="en-US" sz="3200" dirty="0">
              <a:solidFill>
                <a:srgbClr val="0300F9"/>
              </a:solidFill>
              <a:latin typeface="微软雅黑" panose="020B0503020204020204" pitchFamily="34" charset="-122"/>
              <a:ea typeface="微软雅黑" panose="020B0503020204020204" pitchFamily="34" charset="-122"/>
            </a:endParaRPr>
          </a:p>
        </p:txBody>
      </p:sp>
      <p:cxnSp>
        <p:nvCxnSpPr>
          <p:cNvPr id="5" name="直线连接符 4"/>
          <p:cNvCxnSpPr/>
          <p:nvPr/>
        </p:nvCxnSpPr>
        <p:spPr>
          <a:xfrm>
            <a:off x="5729288" y="1991173"/>
            <a:ext cx="723900" cy="0"/>
          </a:xfrm>
          <a:prstGeom prst="line">
            <a:avLst/>
          </a:prstGeom>
          <a:ln w="22225">
            <a:solidFill>
              <a:srgbClr val="0300F9"/>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1"/>
          <a:stretch>
            <a:fillRect/>
          </a:stretch>
        </p:blipFill>
        <p:spPr>
          <a:xfrm>
            <a:off x="10238972" y="443976"/>
            <a:ext cx="1953027" cy="545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车型</a:t>
            </a:r>
            <a:r>
              <a:rPr lang="zh-CN" altLang="en-US" sz="3400" b="1" dirty="0">
                <a:latin typeface="微软雅黑" panose="020B0503020204020204" pitchFamily="34" charset="-122"/>
                <a:ea typeface="微软雅黑" panose="020B0503020204020204" pitchFamily="34" charset="-122"/>
              </a:rPr>
              <a:t>分类</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pic>
        <p:nvPicPr>
          <p:cNvPr id="5" name="图片 4"/>
          <p:cNvPicPr>
            <a:picLocks noChangeAspect="1"/>
          </p:cNvPicPr>
          <p:nvPr/>
        </p:nvPicPr>
        <p:blipFill>
          <a:blip r:embed="rId3"/>
          <a:stretch>
            <a:fillRect/>
          </a:stretch>
        </p:blipFill>
        <p:spPr>
          <a:xfrm>
            <a:off x="652145" y="1518285"/>
            <a:ext cx="11203305" cy="469138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52183"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项目开发：</a:t>
            </a:r>
            <a:r>
              <a:rPr lang="zh-CN" altLang="en-US" sz="3400" b="1" dirty="0">
                <a:latin typeface="微软雅黑" panose="020B0503020204020204" pitchFamily="34" charset="-122"/>
                <a:ea typeface="微软雅黑" panose="020B0503020204020204" pitchFamily="34" charset="-122"/>
              </a:rPr>
              <a:t>车型</a:t>
            </a:r>
            <a:r>
              <a:rPr lang="zh-CN" altLang="en-US" sz="3400" b="1" dirty="0">
                <a:latin typeface="微软雅黑" panose="020B0503020204020204" pitchFamily="34" charset="-122"/>
                <a:ea typeface="微软雅黑" panose="020B0503020204020204" pitchFamily="34" charset="-122"/>
              </a:rPr>
              <a:t>分类</a:t>
            </a:r>
            <a:endParaRPr lang="zh-CN" altLang="en-US"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238972" y="436991"/>
            <a:ext cx="1953027" cy="545440"/>
          </a:xfrm>
          <a:prstGeom prst="rect">
            <a:avLst/>
          </a:prstGeom>
        </p:spPr>
      </p:pic>
      <p:pic>
        <p:nvPicPr>
          <p:cNvPr id="4" name="图片 3"/>
          <p:cNvPicPr>
            <a:picLocks noChangeAspect="1"/>
          </p:cNvPicPr>
          <p:nvPr/>
        </p:nvPicPr>
        <p:blipFill>
          <a:blip r:embed="rId2"/>
          <a:stretch>
            <a:fillRect/>
          </a:stretch>
        </p:blipFill>
        <p:spPr>
          <a:xfrm>
            <a:off x="743080" y="1242392"/>
            <a:ext cx="2654300" cy="152400"/>
          </a:xfrm>
          <a:prstGeom prst="rect">
            <a:avLst/>
          </a:prstGeom>
        </p:spPr>
      </p:pic>
      <p:pic>
        <p:nvPicPr>
          <p:cNvPr id="3" name="图片 2"/>
          <p:cNvPicPr>
            <a:picLocks noChangeAspect="1"/>
          </p:cNvPicPr>
          <p:nvPr/>
        </p:nvPicPr>
        <p:blipFill>
          <a:blip r:embed="rId3"/>
          <a:stretch>
            <a:fillRect/>
          </a:stretch>
        </p:blipFill>
        <p:spPr>
          <a:xfrm>
            <a:off x="431800" y="1818640"/>
            <a:ext cx="7386320" cy="3663315"/>
          </a:xfrm>
          <a:prstGeom prst="rect">
            <a:avLst/>
          </a:prstGeom>
        </p:spPr>
      </p:pic>
      <p:sp>
        <p:nvSpPr>
          <p:cNvPr id="6" name="文本框 5"/>
          <p:cNvSpPr txBox="1"/>
          <p:nvPr/>
        </p:nvSpPr>
        <p:spPr>
          <a:xfrm>
            <a:off x="7882890" y="1998980"/>
            <a:ext cx="4125595" cy="3138170"/>
          </a:xfrm>
          <a:prstGeom prst="rect">
            <a:avLst/>
          </a:prstGeom>
          <a:noFill/>
        </p:spPr>
        <p:txBody>
          <a:bodyPr wrap="square" rtlCol="0">
            <a:spAutoFit/>
          </a:bodyPr>
          <a:p>
            <a:r>
              <a:rPr lang="zh-CN" altLang="en-US"/>
              <a:t>本项目所选择的算法为</a:t>
            </a:r>
            <a:r>
              <a:rPr lang="en-US" altLang="zh-CN"/>
              <a:t>PP-YOLO v2</a:t>
            </a:r>
            <a:r>
              <a:rPr lang="zh-CN" altLang="en-US"/>
              <a:t>算法。PP-YOLO在COCO test-dev2017数据集上精度达到45.9%，在单卡V100上FP32推理速度为72.9 FPS, V100上开启TensorRT下FP16推理速度为155.6 FPS。。</a:t>
            </a:r>
            <a:endParaRPr lang="zh-CN" altLang="en-US"/>
          </a:p>
          <a:p>
            <a:endParaRPr lang="zh-CN" altLang="en-US"/>
          </a:p>
          <a:p>
            <a:r>
              <a:rPr lang="zh-CN" altLang="en-US"/>
              <a:t>PP-YOLO v2是对PP-YOLO模型的进一步优化，在COCO数据集精度49.5%，Tesla V100预测速度68.9FPS。</a:t>
            </a:r>
            <a:endParaRPr lang="zh-CN" altLang="en-US"/>
          </a:p>
          <a:p>
            <a:endParaRPr lang="zh-CN" altLang="en-US"/>
          </a:p>
          <a:p>
            <a:r>
              <a:rPr lang="en-US" altLang="zh-CN"/>
              <a:t>PP-YOLO v2</a:t>
            </a:r>
            <a:r>
              <a:rPr lang="zh-CN" altLang="en-US"/>
              <a:t>更优秀</a:t>
            </a:r>
            <a:r>
              <a:rPr lang="zh-CN" altLang="en-US"/>
              <a:t>更快速！</a:t>
            </a:r>
            <a:endParaRPr lang="zh-CN" altLang="en-US"/>
          </a:p>
        </p:txBody>
      </p:sp>
      <p:sp>
        <p:nvSpPr>
          <p:cNvPr id="10" name="TextBox 3"/>
          <p:cNvSpPr txBox="1"/>
          <p:nvPr/>
        </p:nvSpPr>
        <p:spPr>
          <a:xfrm>
            <a:off x="652145" y="5481955"/>
            <a:ext cx="11356340" cy="5141595"/>
          </a:xfrm>
          <a:prstGeom prst="rect">
            <a:avLst/>
          </a:prstGeom>
          <a:noFill/>
        </p:spPr>
        <p:txBody>
          <a:bodyPr wrap="square" lIns="0" tIns="36000" rIns="216000" bIns="36000" rtlCol="0">
            <a:spAutoFit/>
          </a:bodyPr>
          <a:p>
            <a:pPr>
              <a:lnSpc>
                <a:spcPct val="150000"/>
              </a:lnSpc>
              <a:spcBef>
                <a:spcPts val="1000"/>
              </a:spcBef>
            </a:pP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关于</a:t>
            </a:r>
            <a:r>
              <a:rPr kumimoji="1"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ppyolo</a:t>
            </a: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的更多</a:t>
            </a:r>
            <a:r>
              <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介绍：https://github.com/PaddlePaddle/PaddleDetection/blob/release/2.3/configs/ppyolo/README_cn.md</a:t>
            </a:r>
            <a:endParaRPr kumimoji="1"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5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23" name="TextBox 6"/>
          <p:cNvSpPr txBox="1"/>
          <p:nvPr/>
        </p:nvSpPr>
        <p:spPr>
          <a:xfrm>
            <a:off x="842963" y="1395030"/>
            <a:ext cx="5319590" cy="430530"/>
          </a:xfrm>
          <a:prstGeom prst="rect">
            <a:avLst/>
          </a:prstGeom>
          <a:noFill/>
        </p:spPr>
        <p:txBody>
          <a:bodyPr wrap="square" lIns="0" tIns="36000" rIns="216000" bIns="36000" rtlCol="0">
            <a:spAutoFit/>
          </a:bodyPr>
          <a:p>
            <a:pPr>
              <a:lnSpc>
                <a:spcPct val="130000"/>
              </a:lnSpc>
              <a:spcBef>
                <a:spcPts val="1000"/>
              </a:spcBef>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模型</a:t>
            </a: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选择</a:t>
            </a:r>
            <a:endPar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2662</Words>
  <Application>WPS 演示</Application>
  <PresentationFormat>宽屏</PresentationFormat>
  <Paragraphs>259</Paragraphs>
  <Slides>20</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宋体</vt:lpstr>
      <vt:lpstr>Wingdings</vt:lpstr>
      <vt:lpstr>微软雅黑</vt:lpstr>
      <vt:lpstr>微软雅黑 Light</vt:lpstr>
      <vt:lpstr>FZLanTingKanHei-R-GBK</vt:lpstr>
      <vt:lpstr>Arial Unicode MS</vt:lpstr>
      <vt:lpstr>等线</vt:lpstr>
      <vt:lpstr>Lantinghei SC Demibold</vt:lpstr>
      <vt:lpstr>等线 Light</vt:lpstr>
      <vt:lpstr>Calibri</vt:lpstr>
      <vt:lpstr>4_自定义设计方案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Cas0279</dc:creator>
  <cp:lastModifiedBy>王荣胜</cp:lastModifiedBy>
  <cp:revision>503</cp:revision>
  <dcterms:created xsi:type="dcterms:W3CDTF">2020-08-18T06:37:00Z</dcterms:created>
  <dcterms:modified xsi:type="dcterms:W3CDTF">2022-03-13T08:20:31Z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795031ED44014FF89D05BE620A954DAB</vt:lpwstr>
  </property>
</Properties>
</file>